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6" r:id="rId2"/>
    <p:sldId id="275" r:id="rId3"/>
    <p:sldId id="259" r:id="rId4"/>
    <p:sldId id="286" r:id="rId5"/>
    <p:sldId id="258" r:id="rId6"/>
    <p:sldId id="276" r:id="rId7"/>
    <p:sldId id="279" r:id="rId8"/>
    <p:sldId id="278" r:id="rId9"/>
    <p:sldId id="263" r:id="rId10"/>
    <p:sldId id="273" r:id="rId11"/>
    <p:sldId id="280" r:id="rId12"/>
    <p:sldId id="274" r:id="rId13"/>
    <p:sldId id="281" r:id="rId14"/>
    <p:sldId id="282" r:id="rId15"/>
    <p:sldId id="283" r:id="rId16"/>
    <p:sldId id="284" r:id="rId17"/>
    <p:sldId id="287" r:id="rId18"/>
    <p:sldId id="269" r:id="rId19"/>
    <p:sldId id="271" r:id="rId20"/>
    <p:sldId id="285"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rKvib9SiMQB10wK/3l7OA==" hashData="/lxW5NJKQYA0+KYbjQA14I7IgNI="/>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80070" autoAdjust="0"/>
  </p:normalViewPr>
  <p:slideViewPr>
    <p:cSldViewPr>
      <p:cViewPr>
        <p:scale>
          <a:sx n="100" d="100"/>
          <a:sy n="100" d="100"/>
        </p:scale>
        <p:origin x="-19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99644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Knowing this information, let’s take another look at the profiles of Katherine and David. **</a:t>
            </a:r>
            <a:r>
              <a:rPr lang="en-US" sz="1200" i="1" u="sng" kern="1200" dirty="0" smtClean="0">
                <a:solidFill>
                  <a:schemeClr val="tx1"/>
                </a:solidFill>
                <a:latin typeface="+mn-lt"/>
                <a:ea typeface="+mn-ea"/>
                <a:cs typeface="+mn-cs"/>
              </a:rPr>
              <a:t>Instructor Note</a:t>
            </a:r>
            <a:r>
              <a:rPr lang="en-US" sz="1200" i="1" kern="1200" dirty="0" smtClean="0">
                <a:solidFill>
                  <a:schemeClr val="tx1"/>
                </a:solidFill>
                <a:latin typeface="+mn-lt"/>
                <a:ea typeface="+mn-ea"/>
                <a:cs typeface="+mn-cs"/>
              </a:rPr>
              <a:t>: Click to view and compare profiles.**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David is in Katherine’s age range. He also lives in Michigan, though we don’t know where. He is widowed as well. He is the same ethnicity. He doesn’t smoke and only drinks on occasion. Based on this profile, he is a pretty good match for Katherine.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10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the message that David sent to Katherine again. David doesn’t want Katherine to communicate</a:t>
            </a:r>
            <a:r>
              <a:rPr lang="en-US" baseline="0" dirty="0" smtClean="0"/>
              <a:t> with him through the dating site. He gives her his personal email address and even requests more pictures.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Katherine and David begin exchanging emails regularly. Just when they are about to meet, Katherine gets an email from David saying his mother is sick and he must travel back to Spain to care for her. Soon after she receives this email from David.</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a:t>
            </a:r>
            <a:r>
              <a:rPr lang="en-US" sz="1200" i="1" u="sng" kern="1200" baseline="0" dirty="0" smtClean="0">
                <a:solidFill>
                  <a:schemeClr val="tx1"/>
                </a:solidFill>
                <a:latin typeface="+mn-lt"/>
                <a:ea typeface="+mn-ea"/>
                <a:cs typeface="+mn-cs"/>
              </a:rPr>
              <a:t>Instructor Note</a:t>
            </a:r>
            <a:r>
              <a:rPr lang="en-US" sz="1200" i="1" kern="1200" baseline="0" dirty="0" smtClean="0">
                <a:solidFill>
                  <a:schemeClr val="tx1"/>
                </a:solidFill>
                <a:latin typeface="+mn-lt"/>
                <a:ea typeface="+mn-ea"/>
                <a:cs typeface="+mn-cs"/>
              </a:rPr>
              <a:t>: Click</a:t>
            </a:r>
            <a:r>
              <a:rPr lang="en-US" sz="1200" i="1" kern="1200" dirty="0" smtClean="0">
                <a:solidFill>
                  <a:schemeClr val="tx1"/>
                </a:solidFill>
                <a:latin typeface="+mn-lt"/>
                <a:ea typeface="+mn-ea"/>
                <a:cs typeface="+mn-cs"/>
              </a:rPr>
              <a:t> to show email.** </a:t>
            </a:r>
          </a:p>
          <a:p>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t>
            </a:r>
            <a:r>
              <a:rPr lang="en-US" sz="1200" i="1" u="sng" kern="1200" dirty="0" smtClean="0">
                <a:solidFill>
                  <a:schemeClr val="tx1"/>
                </a:solidFill>
                <a:latin typeface="+mn-lt"/>
                <a:ea typeface="+mn-ea"/>
                <a:cs typeface="+mn-cs"/>
              </a:rPr>
              <a:t>Instructor Note</a:t>
            </a:r>
            <a:r>
              <a:rPr lang="en-US" sz="1200" i="1" kern="1200" dirty="0" smtClean="0">
                <a:solidFill>
                  <a:schemeClr val="tx1"/>
                </a:solidFill>
                <a:latin typeface="+mn-lt"/>
                <a:ea typeface="+mn-ea"/>
                <a:cs typeface="+mn-cs"/>
              </a:rPr>
              <a:t>: Ask the audience what they think Katherine should do?**</a:t>
            </a:r>
            <a:r>
              <a:rPr lang="en-US" sz="1200" kern="1200" dirty="0" smtClean="0">
                <a:solidFill>
                  <a:schemeClr val="tx1"/>
                </a:solidFill>
                <a:latin typeface="+mn-lt"/>
                <a:ea typeface="+mn-ea"/>
                <a:cs typeface="+mn-cs"/>
              </a:rPr>
              <a:t> Katherine decides to send David the $800 and then never hears from him again!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Scammers use tragic stories to entice victims to send them money. Also scammers may ask victims to cash checks for them or receive funds in the form of cashier’s check, money order, or wire transfer, claiming they are out of the country and unable to cash the instruments or receive the funds directly. The scammers ask victims to redirect the funds to them or to an associate to whom they purportedly owe money. They may even tell you to keep a little money for yourself for your trouble and send them the rest. These checks are fake and if you cash them at your bank, YOU are responsible for the total amount of the check and any associated fees. The bank may not be able to verify that a check or money order is fake for several weeks.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“Reshipping” scheme continues to change and evolve with time but the underlying components remain the same. The scheme requires individuals in the U.S., who sometimes are co-conspirators and other times unwitting accomplices, to receive packages at their residence and repackage the merchandise for shipment usually abroad. The truth is the scammer bought something with a stolen credit card and in order to not arouse suspicion by having it shipped to Africa or somewhere abroad they have it shipped to your U.S. address. Then you reship the merchandise to them. </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b="0" i="1" baseline="0" dirty="0" smtClean="0"/>
              <a:t>This profile and first message was taken directly from Romancescam.org. It is a fake profile that was created using a stolen picture of a model named Richie Jones. The IP address it was sent from is located in Nigeria. It is not known who created it only that it is a fake. </a:t>
            </a:r>
          </a:p>
          <a:p>
            <a:pPr defTabSz="914350">
              <a:defRPr/>
            </a:pPr>
            <a:r>
              <a:rPr lang="en-US" b="0" baseline="0" dirty="0" smtClean="0"/>
              <a:t>Romancescams.org features a forum with over 45,000 registered users and more than 200,000 posts. You can go to it to see what the likelihood is that the person you’re talking to is a scammer, research your contact on different social media networks, etc. </a:t>
            </a:r>
          </a:p>
          <a:p>
            <a:pPr defTabSz="914350">
              <a:defRPr/>
            </a:pPr>
            <a:r>
              <a:rPr lang="en-US" b="0" baseline="0" dirty="0" smtClean="0"/>
              <a:t>IC3 complainants most often report the countries of Nigeria, Ghana, England and Canada as the location of the scammers.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Anyone, any age, any gender can be a victim. However, people who are recently divorced, widowed, elderly, or disabled are often targeted and may be particularly vulnerable.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back at Katherine’s situation</a:t>
            </a:r>
            <a:r>
              <a:rPr lang="en-US" baseline="0" dirty="0" smtClean="0"/>
              <a:t> could this romance scam have been prevented? Absolutely. </a:t>
            </a:r>
          </a:p>
          <a:p>
            <a:pPr marL="346075" indent="-346075"/>
            <a:r>
              <a:rPr lang="en-US" sz="2000" dirty="0" smtClean="0">
                <a:solidFill>
                  <a:schemeClr val="tx1">
                    <a:lumMod val="95000"/>
                    <a:lumOff val="5000"/>
                  </a:schemeClr>
                </a:solidFill>
              </a:rPr>
              <a:t>She should have never sent money to someone she’s never even met</a:t>
            </a:r>
          </a:p>
          <a:p>
            <a:pPr marL="346075" indent="-346075"/>
            <a:r>
              <a:rPr lang="en-US" sz="2000" dirty="0" smtClean="0">
                <a:solidFill>
                  <a:schemeClr val="tx1">
                    <a:lumMod val="95000"/>
                    <a:lumOff val="5000"/>
                  </a:schemeClr>
                </a:solidFill>
              </a:rPr>
              <a:t>She could have looked for red flags</a:t>
            </a:r>
          </a:p>
          <a:p>
            <a:pPr marL="746125" lvl="1" indent="-346075">
              <a:buFont typeface="Arial" pitchFamily="34" charset="0"/>
              <a:buChar char="•"/>
            </a:pPr>
            <a:r>
              <a:rPr lang="en-US" sz="1600" dirty="0" smtClean="0">
                <a:solidFill>
                  <a:schemeClr val="tx1">
                    <a:lumMod val="95000"/>
                    <a:lumOff val="5000"/>
                  </a:schemeClr>
                </a:solidFill>
              </a:rPr>
              <a:t>Emails written in broken English</a:t>
            </a:r>
          </a:p>
          <a:p>
            <a:pPr marL="746125" lvl="1" indent="-346075">
              <a:buFont typeface="Arial" pitchFamily="34" charset="0"/>
              <a:buChar char="•"/>
            </a:pPr>
            <a:r>
              <a:rPr lang="en-US" sz="1600" dirty="0" smtClean="0">
                <a:solidFill>
                  <a:schemeClr val="tx1">
                    <a:lumMod val="95000"/>
                    <a:lumOff val="5000"/>
                  </a:schemeClr>
                </a:solidFill>
              </a:rPr>
              <a:t>Wanted to talk to her privately via personal email</a:t>
            </a:r>
          </a:p>
          <a:p>
            <a:pPr marL="746125" lvl="1" indent="-346075">
              <a:buFont typeface="Arial" pitchFamily="34" charset="0"/>
              <a:buChar char="•"/>
            </a:pPr>
            <a:r>
              <a:rPr lang="en-US" sz="1600" dirty="0" smtClean="0">
                <a:solidFill>
                  <a:schemeClr val="tx1">
                    <a:lumMod val="95000"/>
                    <a:lumOff val="5000"/>
                  </a:schemeClr>
                </a:solidFill>
              </a:rPr>
              <a:t>David’s photo looks a little</a:t>
            </a:r>
            <a:r>
              <a:rPr lang="en-US" sz="1600" baseline="0" dirty="0" smtClean="0">
                <a:solidFill>
                  <a:schemeClr val="tx1">
                    <a:lumMod val="95000"/>
                    <a:lumOff val="5000"/>
                  </a:schemeClr>
                </a:solidFill>
              </a:rPr>
              <a:t> </a:t>
            </a:r>
            <a:r>
              <a:rPr lang="en-US" sz="1600" dirty="0" smtClean="0">
                <a:solidFill>
                  <a:schemeClr val="tx1">
                    <a:lumMod val="95000"/>
                    <a:lumOff val="5000"/>
                  </a:schemeClr>
                </a:solidFill>
              </a:rPr>
              <a:t>too good to be true</a:t>
            </a:r>
          </a:p>
          <a:p>
            <a:pPr lvl="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 this slide are some ways to avoid falling victim to a romance scam.</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Scammer Grammar:</a:t>
            </a:r>
            <a:r>
              <a:rPr lang="en-US" sz="1200" kern="1200" dirty="0" smtClean="0">
                <a:solidFill>
                  <a:schemeClr val="tx1"/>
                </a:solidFill>
                <a:latin typeface="+mn-lt"/>
                <a:ea typeface="+mn-ea"/>
                <a:cs typeface="+mn-cs"/>
              </a:rPr>
              <a:t> Scammers often portray themselves as educated American or British businessmen, but English is usually their second language and their messages contain frequent misspellings and poor grammar</a:t>
            </a:r>
            <a:r>
              <a:rPr lang="en-US" sz="1200" b="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 **For example, David’s messages and profile information was written in broken English and he blamed it on the fact that he was originally from Spain.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ZIP Code 23401: </a:t>
            </a:r>
            <a:r>
              <a:rPr lang="en-US" sz="1200" kern="1200" dirty="0" smtClean="0">
                <a:solidFill>
                  <a:schemeClr val="tx1"/>
                </a:solidFill>
                <a:latin typeface="+mn-lt"/>
                <a:ea typeface="+mn-ea"/>
                <a:cs typeface="+mn-cs"/>
              </a:rPr>
              <a:t>Sometimes this zip code is given as part of the scammer’s home address in Nigeria, to receive wired funds. It’s actually the zip code for Keller, VA but scammers provide it believing American victims expect a zip code. Coincidentally or not, 234 is the international telephone code for Nigeria.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Too Good to Be True: </a:t>
            </a:r>
            <a:r>
              <a:rPr lang="en-US" sz="1200" kern="1200" dirty="0" smtClean="0">
                <a:solidFill>
                  <a:schemeClr val="tx1"/>
                </a:solidFill>
                <a:latin typeface="+mn-lt"/>
                <a:ea typeface="+mn-ea"/>
                <a:cs typeface="+mn-cs"/>
              </a:rPr>
              <a:t>Some scammers appear to be incredibly good looking, usually because the photo on their profile was stolen from an online modeling site. Recently scammers have been stealing more average looking photos in order to disguise themselves further. </a:t>
            </a:r>
            <a:r>
              <a:rPr lang="en-US" sz="1200" i="1" kern="1200" dirty="0" smtClean="0">
                <a:solidFill>
                  <a:schemeClr val="tx1"/>
                </a:solidFill>
                <a:latin typeface="+mn-lt"/>
                <a:ea typeface="+mn-ea"/>
                <a:cs typeface="+mn-cs"/>
              </a:rPr>
              <a:t>** David’s picture is actually stolen from a model.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Mailing Address Requests: </a:t>
            </a:r>
            <a:r>
              <a:rPr lang="en-US" sz="1200" kern="1200" dirty="0" smtClean="0">
                <a:solidFill>
                  <a:schemeClr val="tx1"/>
                </a:solidFill>
                <a:latin typeface="+mn-lt"/>
                <a:ea typeface="+mn-ea"/>
                <a:cs typeface="+mn-cs"/>
              </a:rPr>
              <a:t>Victims are told their lover would like to send gifts or to visit and therefore need the victim’s mailing address, but the true purpose may be to set up a reshipping scam or some other variety of the con.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Don’t agree to deposit a check and wire money back: </a:t>
            </a:r>
            <a:r>
              <a:rPr lang="en-US" sz="1200" kern="1200" dirty="0" smtClean="0">
                <a:solidFill>
                  <a:schemeClr val="tx1"/>
                </a:solidFill>
                <a:latin typeface="+mn-lt"/>
                <a:ea typeface="+mn-ea"/>
                <a:cs typeface="+mn-cs"/>
              </a:rPr>
              <a:t>By law, banks have to make funds from deposited checks available within days, but uncovering a fake check can take weeks. You’re responsible for the checks you deposit: If a check turns out to be fake, you’re responsible for paying back the bank. No matter how convincing the story, someone who overpays with a check is almost certainly a scam artist. It is very difficult to recover any money. Do not send money to people you’ve never met. </a:t>
            </a: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Don’t reply to messages asking for personal or financial information: </a:t>
            </a:r>
            <a:r>
              <a:rPr lang="en-US" sz="1200" kern="1200" dirty="0" smtClean="0">
                <a:solidFill>
                  <a:schemeClr val="tx1"/>
                </a:solidFill>
                <a:latin typeface="+mn-lt"/>
                <a:ea typeface="+mn-ea"/>
                <a:cs typeface="+mn-cs"/>
              </a:rPr>
              <a:t>Often the romance con artist will invest considerable time winning over the victim and gaining their confidence and trust before developing a problem that requires the victim to provide them with funds. When the request eventually comes, it’s time to terminate the relationship. </a:t>
            </a:r>
            <a:r>
              <a:rPr lang="en-US" sz="1200" i="1" kern="1200" dirty="0" smtClean="0">
                <a:solidFill>
                  <a:schemeClr val="tx1"/>
                </a:solidFill>
                <a:latin typeface="+mn-lt"/>
                <a:ea typeface="+mn-ea"/>
                <a:cs typeface="+mn-cs"/>
              </a:rPr>
              <a:t>**David claimed his mother passed away and he needed funds to return to the U.S.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Contact</a:t>
            </a:r>
            <a:r>
              <a:rPr lang="en-US" baseline="0" dirty="0" smtClean="0"/>
              <a:t> your email provider for instructions on how to block the scammers emails. </a:t>
            </a:r>
          </a:p>
          <a:p>
            <a:r>
              <a:rPr lang="en-US" dirty="0" smtClean="0"/>
              <a:t>Report the incident to your bank(s) and ask them to flag your account and contact you regarding unusual activity. </a:t>
            </a:r>
            <a:endParaRPr lang="en-US" baseline="0" dirty="0" smtClean="0"/>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Katherine lost</a:t>
            </a:r>
            <a:r>
              <a:rPr lang="en-US" baseline="0" dirty="0" smtClean="0"/>
              <a:t> her husband about a year ago in a car accident. She’s lonely and thinking of dating again. Her daughter, who is away at college, encourages her to try online dating. </a:t>
            </a:r>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t>
            </a:r>
            <a:r>
              <a:rPr lang="en-US" u="sng" smtClean="0"/>
              <a:t>Instructor Note</a:t>
            </a:r>
            <a:r>
              <a:rPr lang="en-US" smtClean="0"/>
              <a:t>:</a:t>
            </a:r>
            <a:r>
              <a:rPr lang="en-US" baseline="0" smtClean="0"/>
              <a:t> </a:t>
            </a:r>
            <a:r>
              <a:rPr lang="en-US" smtClean="0"/>
              <a:t>Ask</a:t>
            </a:r>
            <a:r>
              <a:rPr lang="en-US" baseline="0" smtClean="0"/>
              <a:t> </a:t>
            </a:r>
            <a:r>
              <a:rPr lang="en-US" baseline="0" dirty="0" smtClean="0"/>
              <a:t>the participants if they have any questions about romance scams, prevention tips, or how to report this type of </a:t>
            </a:r>
            <a:r>
              <a:rPr lang="en-US" baseline="0" smtClean="0"/>
              <a:t>fraud.**</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Katherine</a:t>
            </a:r>
            <a:r>
              <a:rPr lang="en-US" baseline="0" dirty="0" smtClean="0"/>
              <a:t> has taken her daughter’s advice and created an online dating profile on Dateme.com. Over the next few slides we are going to take a closer look at Katherine’s profile.</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 Katherine</a:t>
            </a:r>
            <a:r>
              <a:rPr lang="en-US" baseline="0" dirty="0" smtClean="0"/>
              <a:t> has taken her daughter’s advice and created an online dating profile on Dateme.com. Over the next few slides we are going to take a closer look at Katherine’s profile</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do you think of David’s message? Should Katherine contact</a:t>
            </a:r>
            <a:r>
              <a:rPr lang="en-US" baseline="0" dirty="0" smtClean="0"/>
              <a:t> him? What should she do next? Email him? Check out his dating profile? Ignore him? Katherine decides to take a look at David’s profile.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David’s profile says that he is a 53-year-old white male from Michigan and seeking a woman between 45 and 59 years of age. He is a widower with no kids and has an average build. Let’s take a closer at David’s profile.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There is not a whole lot of information on here. But let’s take a closer look at the information that is provided. ** </a:t>
            </a:r>
            <a:r>
              <a:rPr lang="en-US" sz="1200" i="1" u="sng" kern="1200" dirty="0" smtClean="0">
                <a:solidFill>
                  <a:schemeClr val="tx1"/>
                </a:solidFill>
                <a:latin typeface="+mn-lt"/>
                <a:ea typeface="+mn-ea"/>
                <a:cs typeface="+mn-cs"/>
              </a:rPr>
              <a:t>Instructor Note:</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Take a closer look at David’s info</a:t>
            </a:r>
            <a:r>
              <a:rPr lang="en-US" sz="1200" i="1" kern="1200" smtClean="0">
                <a:solidFill>
                  <a:schemeClr val="tx1"/>
                </a:solidFill>
                <a:latin typeface="+mn-lt"/>
                <a:ea typeface="+mn-ea"/>
                <a:cs typeface="+mn-cs"/>
              </a:rPr>
              <a:t>. Go </a:t>
            </a:r>
            <a:r>
              <a:rPr lang="en-US" sz="1200" i="1" kern="1200" dirty="0" smtClean="0">
                <a:solidFill>
                  <a:schemeClr val="tx1"/>
                </a:solidFill>
                <a:latin typeface="+mn-lt"/>
                <a:ea typeface="+mn-ea"/>
                <a:cs typeface="+mn-cs"/>
              </a:rPr>
              <a:t>over these sections. Give the audience a chance to give their opinion of David.** </a:t>
            </a:r>
            <a:r>
              <a:rPr lang="en-US" sz="1200" kern="1200" dirty="0" smtClean="0">
                <a:solidFill>
                  <a:schemeClr val="tx1"/>
                </a:solidFill>
                <a:latin typeface="+mn-lt"/>
                <a:ea typeface="+mn-ea"/>
                <a:cs typeface="+mn-cs"/>
              </a:rPr>
              <a:t> In his profile he says that he doesn’t speak English well because he is originally from Spain. Do you think this is why the profile is written in broken English? We will learn more about David in a minute.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 number of agencies and entities that have</a:t>
            </a:r>
            <a:r>
              <a:rPr lang="en-US" baseline="0" dirty="0" smtClean="0"/>
              <a:t> defined romance scams, but we chose to present you with the definitions used by the Federal Trade Commission and the Internet Crime Complaint Center. It is important to note w</a:t>
            </a:r>
            <a:r>
              <a:rPr lang="en-US" dirty="0" smtClean="0">
                <a:solidFill>
                  <a:schemeClr val="bg1"/>
                </a:solidFill>
              </a:rPr>
              <a:t>ith</a:t>
            </a:r>
            <a:r>
              <a:rPr lang="en-US" baseline="0" dirty="0" smtClean="0">
                <a:solidFill>
                  <a:schemeClr val="bg1"/>
                </a:solidFill>
              </a:rPr>
              <a:t> advancements in technology, the romance scam has evolved from being an in-person scam to an online scam. However, it does still occur in-person. This presentation focuses on the online scam.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Scammers</a:t>
            </a:r>
            <a:r>
              <a:rPr lang="en-US" baseline="0" dirty="0" smtClean="0"/>
              <a:t> are good at reading a potential target’s profile and constructing a profile of their own that is attractive to this individual which often includes a stolen photograph from the internet.  Often times, scammers may contact a victim via social media as well. </a:t>
            </a:r>
          </a:p>
          <a:p>
            <a:endParaRPr lang="en-US" baseline="0" dirty="0" smtClean="0"/>
          </a:p>
          <a:p>
            <a:r>
              <a:rPr lang="en-US" baseline="0" dirty="0" smtClean="0"/>
              <a:t>Education, interests and hobbies are often listed in a profile which further enables a skilled con artist to seem like the ideal soul mate. The ultimate goal is for the scammer to make the victim believe they are communicating with a good honest person looking for the same kind of relationship, sharing the same values and interests. </a:t>
            </a:r>
          </a:p>
          <a:p>
            <a:endParaRPr lang="en-US" baseline="0" dirty="0" smtClean="0"/>
          </a:p>
          <a:p>
            <a:r>
              <a:rPr lang="en-US" baseline="0" dirty="0" smtClean="0"/>
              <a:t>One of the main reasons the scammer wants to steer the conversation away from the dating site is so that they can carry on a more intimate conversation and have a record of this intimate conversation. The can provide some particularly embarrassing  information that the scammer can threaten to make public unless the victim gives in to whatever their demands may be.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Romance Scams</a:t>
            </a:r>
            <a:endParaRPr lang="en-US" sz="2400" i="1"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Romance Scams</a:t>
            </a:r>
            <a:endParaRPr lang="en-US" sz="2400" i="1" dirty="0">
              <a:solidFill>
                <a:schemeClr val="bg1"/>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Romance Scams</a:t>
            </a:r>
            <a:endParaRPr lang="en-US" sz="2400" i="1"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
        <p:nvSpPr>
          <p:cNvPr id="8" name="TextBox 7"/>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Romance Scams</a:t>
            </a:r>
            <a:endParaRPr lang="en-US" sz="2400" i="1"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
        <p:nvSpPr>
          <p:cNvPr id="6" name="TextBox 5"/>
          <p:cNvSpPr txBox="1"/>
          <p:nvPr userDrawn="1"/>
        </p:nvSpPr>
        <p:spPr>
          <a:xfrm>
            <a:off x="4800600" y="762000"/>
            <a:ext cx="4343400" cy="461665"/>
          </a:xfrm>
          <a:prstGeom prst="rect">
            <a:avLst/>
          </a:prstGeom>
          <a:noFill/>
        </p:spPr>
        <p:txBody>
          <a:bodyPr wrap="square" rtlCol="0">
            <a:spAutoFit/>
          </a:bodyPr>
          <a:lstStyle/>
          <a:p>
            <a:pPr algn="r"/>
            <a:r>
              <a:rPr lang="en-US" sz="2400" i="1" dirty="0" smtClean="0">
                <a:solidFill>
                  <a:schemeClr val="bg1"/>
                </a:solidFill>
              </a:rPr>
              <a:t>Romance Scams</a:t>
            </a:r>
            <a:endParaRPr lang="en-US" sz="2400" i="1" dirty="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1/17/2017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2.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hyperlink" Target="http://www.ic3.gov/default.aspx"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48000" y="3407230"/>
            <a:ext cx="6172200" cy="1470025"/>
          </a:xfrm>
        </p:spPr>
        <p:txBody>
          <a:bodyPr>
            <a:noAutofit/>
          </a:bodyPr>
          <a:lstStyle/>
          <a:p>
            <a:pPr algn="r"/>
            <a:r>
              <a:rPr lang="en-US" sz="3600" dirty="0" smtClean="0">
                <a:solidFill>
                  <a:schemeClr val="bg1"/>
                </a:solidFill>
                <a:latin typeface="Articulate Narrow" pitchFamily="2" charset="0"/>
              </a:rPr>
              <a:t>Romance Scams</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8" name="Picture 17" descr="shutterstock_143530636.jpg"/>
          <p:cNvPicPr preferRelativeResize="0">
            <a:picLocks/>
          </p:cNvPicPr>
          <p:nvPr/>
        </p:nvPicPr>
        <p:blipFill>
          <a:blip r:embed="rId4" cstate="print"/>
          <a:srcRect b="32500"/>
          <a:stretch>
            <a:fillRect/>
          </a:stretch>
        </p:blipFill>
        <p:spPr>
          <a:xfrm>
            <a:off x="0" y="1371600"/>
            <a:ext cx="5486400" cy="2240280"/>
          </a:xfrm>
          <a:prstGeom prst="rect">
            <a:avLst/>
          </a:prstGeom>
          <a:effectLst>
            <a:innerShdw blurRad="114300">
              <a:prstClr val="black"/>
            </a:innerShdw>
          </a:effectLst>
        </p:spPr>
      </p:pic>
      <p:pic>
        <p:nvPicPr>
          <p:cNvPr id="19" name="Picture 18" descr="shutterstock_118023301.jpg"/>
          <p:cNvPicPr>
            <a:picLocks noChangeAspect="1"/>
          </p:cNvPicPr>
          <p:nvPr/>
        </p:nvPicPr>
        <p:blipFill>
          <a:blip r:embed="rId5" cstate="print"/>
          <a:srcRect t="13750" r="29331" b="13750"/>
          <a:stretch>
            <a:fillRect/>
          </a:stretch>
        </p:blipFill>
        <p:spPr>
          <a:xfrm>
            <a:off x="5562600" y="1371601"/>
            <a:ext cx="3581400" cy="2240744"/>
          </a:xfrm>
          <a:prstGeom prst="rect">
            <a:avLst/>
          </a:prstGeom>
          <a:effectLst>
            <a:innerShdw blurRad="114300">
              <a:prstClr val="black"/>
            </a:innerShdw>
          </a:effectLst>
        </p:spPr>
      </p:pic>
      <p:pic>
        <p:nvPicPr>
          <p:cNvPr id="20" name="Picture 19" descr="IACP_Logo.gif"/>
          <p:cNvPicPr>
            <a:picLocks noChangeAspect="1"/>
          </p:cNvPicPr>
          <p:nvPr/>
        </p:nvPicPr>
        <p:blipFill>
          <a:blip r:embed="rId6" cstate="print"/>
          <a:stretch>
            <a:fillRect/>
          </a:stretch>
        </p:blipFill>
        <p:spPr>
          <a:xfrm>
            <a:off x="7162803" y="4630263"/>
            <a:ext cx="1271427" cy="1271427"/>
          </a:xfrm>
          <a:prstGeom prst="rect">
            <a:avLst/>
          </a:prstGeom>
        </p:spPr>
      </p:pic>
      <p:sp>
        <p:nvSpPr>
          <p:cNvPr id="21" name="TextBox 20"/>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2" name="Picture 21" descr="NW3C_logo_color.png"/>
          <p:cNvPicPr>
            <a:picLocks noChangeAspect="1"/>
          </p:cNvPicPr>
          <p:nvPr/>
        </p:nvPicPr>
        <p:blipFill>
          <a:blip r:embed="rId7"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avid profile pic.jpg"/>
          <p:cNvPicPr>
            <a:picLocks noGrp="1" noChangeAspect="1"/>
          </p:cNvPicPr>
          <p:nvPr>
            <p:ph sz="half" idx="4294967295"/>
          </p:nvPr>
        </p:nvPicPr>
        <p:blipFill>
          <a:blip r:embed="rId3" cstate="print"/>
          <a:stretch>
            <a:fillRect/>
          </a:stretch>
        </p:blipFill>
        <p:spPr>
          <a:xfrm>
            <a:off x="5029200" y="1527048"/>
            <a:ext cx="3081528" cy="4528036"/>
          </a:xfrm>
          <a:prstGeom prst="rect">
            <a:avLst/>
          </a:prstGeom>
        </p:spPr>
      </p:pic>
      <p:pic>
        <p:nvPicPr>
          <p:cNvPr id="7" name="Picture 6" descr="David profile close 1.jpg"/>
          <p:cNvPicPr>
            <a:picLocks noChangeAspect="1"/>
          </p:cNvPicPr>
          <p:nvPr/>
        </p:nvPicPr>
        <p:blipFill>
          <a:blip r:embed="rId4" cstate="print"/>
          <a:stretch>
            <a:fillRect/>
          </a:stretch>
        </p:blipFill>
        <p:spPr>
          <a:xfrm>
            <a:off x="4663440" y="1524000"/>
            <a:ext cx="4215384" cy="3856626"/>
          </a:xfrm>
          <a:prstGeom prst="rect">
            <a:avLst/>
          </a:prstGeom>
        </p:spPr>
      </p:pic>
      <p:pic>
        <p:nvPicPr>
          <p:cNvPr id="8" name="Content Placeholder 3" descr="Katherine profile pic.jpg"/>
          <p:cNvPicPr>
            <a:picLocks noGrp="1" noChangeAspect="1"/>
          </p:cNvPicPr>
          <p:nvPr>
            <p:ph sz="half" idx="1"/>
          </p:nvPr>
        </p:nvPicPr>
        <p:blipFill>
          <a:blip r:embed="rId5" cstate="print"/>
          <a:stretch>
            <a:fillRect/>
          </a:stretch>
        </p:blipFill>
        <p:spPr>
          <a:xfrm>
            <a:off x="959095" y="1524000"/>
            <a:ext cx="3079505" cy="4636054"/>
          </a:xfrm>
        </p:spPr>
      </p:pic>
      <p:pic>
        <p:nvPicPr>
          <p:cNvPr id="9" name="Picture 8" descr="Katherine.jpg"/>
          <p:cNvPicPr>
            <a:picLocks noChangeAspect="1"/>
          </p:cNvPicPr>
          <p:nvPr/>
        </p:nvPicPr>
        <p:blipFill>
          <a:blip r:embed="rId6" cstate="print"/>
          <a:stretch>
            <a:fillRect/>
          </a:stretch>
        </p:blipFill>
        <p:spPr>
          <a:xfrm>
            <a:off x="274320" y="1524000"/>
            <a:ext cx="4213771" cy="3890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smtClean="0"/>
              <a:t>Katherine receives an email</a:t>
            </a:r>
            <a:endParaRPr lang="en-US" dirty="0"/>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smtClean="0">
                <a:solidFill>
                  <a:schemeClr val="bg1"/>
                </a:solidFill>
              </a:rPr>
              <a:t>Unauthorized transactions detected</a:t>
            </a:r>
          </a:p>
          <a:p>
            <a:pPr lvl="1"/>
            <a:r>
              <a:rPr lang="en-US" sz="2000" dirty="0" smtClean="0">
                <a:solidFill>
                  <a:schemeClr val="bg1"/>
                </a:solidFill>
              </a:rPr>
              <a:t>Out of state grocery stores</a:t>
            </a:r>
          </a:p>
          <a:p>
            <a:pPr lvl="1"/>
            <a:r>
              <a:rPr lang="en-US" sz="2000" dirty="0" smtClean="0">
                <a:solidFill>
                  <a:schemeClr val="bg1"/>
                </a:solidFill>
              </a:rPr>
              <a:t>Out of state restaurants</a:t>
            </a:r>
          </a:p>
          <a:p>
            <a:pPr lvl="1"/>
            <a:r>
              <a:rPr lang="en-US" sz="2000" dirty="0" smtClean="0">
                <a:solidFill>
                  <a:schemeClr val="bg1"/>
                </a:solidFill>
              </a:rPr>
              <a:t>One online purchase </a:t>
            </a:r>
          </a:p>
          <a:p>
            <a:r>
              <a:rPr lang="en-US" sz="2200" dirty="0" smtClean="0">
                <a:solidFill>
                  <a:schemeClr val="bg1"/>
                </a:solidFill>
              </a:rPr>
              <a:t>Dave contacts the bank to put a hold on their account and disable their debit cards</a:t>
            </a:r>
          </a:p>
          <a:p>
            <a:r>
              <a:rPr lang="en-US" sz="2200" dirty="0" smtClean="0">
                <a:solidFill>
                  <a:schemeClr val="bg1"/>
                </a:solidFill>
              </a:rPr>
              <a:t>Bank advised Dave to run a credit report</a:t>
            </a:r>
          </a:p>
          <a:p>
            <a:endParaRPr lang="en-US" sz="2400" dirty="0">
              <a:solidFill>
                <a:schemeClr val="bg1"/>
              </a:solidFill>
            </a:endParaRPr>
          </a:p>
        </p:txBody>
      </p:sp>
      <p:pic>
        <p:nvPicPr>
          <p:cNvPr id="7" name="Picture 6" descr="David's Message 2.jpg"/>
          <p:cNvPicPr>
            <a:picLocks noChangeAspect="1"/>
          </p:cNvPicPr>
          <p:nvPr/>
        </p:nvPicPr>
        <p:blipFill>
          <a:blip r:embed="rId3" cstate="print"/>
          <a:srcRect t="24867" r="1632" b="5635"/>
          <a:stretch>
            <a:fillRect/>
          </a:stretch>
        </p:blipFill>
        <p:spPr>
          <a:xfrm>
            <a:off x="0" y="2362200"/>
            <a:ext cx="7543800" cy="2819400"/>
          </a:xfrm>
          <a:prstGeom prst="rect">
            <a:avLst/>
          </a:prstGeom>
        </p:spPr>
      </p:pic>
      <p:pic>
        <p:nvPicPr>
          <p:cNvPr id="23554" name="Picture 2" descr="http://thumb7.shutterstock.com/display_pic_with_logo/569320/569320,1312643000,1/stock-vector-abstract-shiny-construction-background-vector-illustration-82328794.jpg"/>
          <p:cNvPicPr>
            <a:picLocks noChangeAspect="1" noChangeArrowheads="1"/>
          </p:cNvPicPr>
          <p:nvPr/>
        </p:nvPicPr>
        <p:blipFill>
          <a:blip r:embed="rId4" cstate="print">
            <a:duotone>
              <a:schemeClr val="accent4">
                <a:shade val="45000"/>
                <a:satMod val="135000"/>
              </a:schemeClr>
              <a:prstClr val="white"/>
            </a:duotone>
          </a:blip>
          <a:srcRect l="36936" t="14286" r="34650" b="19643"/>
          <a:stretch>
            <a:fillRect/>
          </a:stretch>
        </p:blipFill>
        <p:spPr bwMode="auto">
          <a:xfrm>
            <a:off x="7620000" y="2362200"/>
            <a:ext cx="1524000" cy="2819400"/>
          </a:xfrm>
          <a:prstGeom prst="rect">
            <a:avLst/>
          </a:prstGeom>
          <a:noFill/>
        </p:spPr>
      </p:pic>
      <p:pic>
        <p:nvPicPr>
          <p:cNvPr id="8" name="Picture 7" descr="David's Message.JPG"/>
          <p:cNvPicPr>
            <a:picLocks noChangeAspect="1"/>
          </p:cNvPicPr>
          <p:nvPr/>
        </p:nvPicPr>
        <p:blipFill>
          <a:blip r:embed="rId3" cstate="print"/>
          <a:stretch>
            <a:fillRect/>
          </a:stretch>
        </p:blipFill>
        <p:spPr>
          <a:xfrm>
            <a:off x="1" y="1295400"/>
            <a:ext cx="9144000" cy="5029200"/>
          </a:xfrm>
          <a:prstGeom prst="rect">
            <a:avLst/>
          </a:prstGeom>
        </p:spPr>
      </p:pic>
      <p:sp>
        <p:nvSpPr>
          <p:cNvPr id="10" name="Rectangle 9"/>
          <p:cNvSpPr/>
          <p:nvPr/>
        </p:nvSpPr>
        <p:spPr>
          <a:xfrm>
            <a:off x="630866" y="5029201"/>
            <a:ext cx="2264734" cy="239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smtClean="0"/>
              <a:t>They agree to meet each other</a:t>
            </a:r>
            <a:endParaRPr lang="en-US" dirty="0"/>
          </a:p>
        </p:txBody>
      </p:sp>
      <p:sp>
        <p:nvSpPr>
          <p:cNvPr id="11" name="Content Placeholder 2"/>
          <p:cNvSpPr>
            <a:spLocks noGrp="1"/>
          </p:cNvSpPr>
          <p:nvPr>
            <p:ph idx="1"/>
          </p:nvPr>
        </p:nvSpPr>
        <p:spPr>
          <a:xfrm>
            <a:off x="609600" y="2209800"/>
            <a:ext cx="8077200" cy="4114800"/>
          </a:xfrm>
        </p:spPr>
        <p:txBody>
          <a:bodyPr>
            <a:normAutofit/>
          </a:bodyPr>
          <a:lstStyle/>
          <a:p>
            <a:r>
              <a:rPr lang="en-US" sz="2400" dirty="0" smtClean="0"/>
              <a:t>Katherine and David have been communicating regularly</a:t>
            </a:r>
          </a:p>
          <a:p>
            <a:r>
              <a:rPr lang="en-US" sz="2400" dirty="0" smtClean="0"/>
              <a:t>After a couple weeks of talking they have finally decided to meet</a:t>
            </a:r>
          </a:p>
          <a:p>
            <a:r>
              <a:rPr lang="en-US" sz="2400" dirty="0" smtClean="0"/>
              <a:t>Then there is a tragedy……</a:t>
            </a:r>
          </a:p>
          <a:p>
            <a:endParaRPr lang="en-US" sz="2400" dirty="0" smtClean="0"/>
          </a:p>
          <a:p>
            <a:endParaRPr lang="en-US" sz="2200" b="1" dirty="0" smtClean="0">
              <a:solidFill>
                <a:schemeClr val="tx1">
                  <a:lumMod val="95000"/>
                  <a:lumOff val="5000"/>
                </a:schemeClr>
              </a:solidFill>
            </a:endParaRPr>
          </a:p>
          <a:p>
            <a:pPr>
              <a:buNone/>
            </a:pPr>
            <a:endParaRPr lang="en-US" sz="2400" dirty="0" smtClean="0"/>
          </a:p>
          <a:p>
            <a:pPr>
              <a:buNone/>
            </a:pPr>
            <a:endParaRPr lang="en-US" sz="2200" dirty="0"/>
          </a:p>
        </p:txBody>
      </p:sp>
      <p:grpSp>
        <p:nvGrpSpPr>
          <p:cNvPr id="6" name="Group 5"/>
          <p:cNvGrpSpPr/>
          <p:nvPr/>
        </p:nvGrpSpPr>
        <p:grpSpPr>
          <a:xfrm>
            <a:off x="0" y="2286000"/>
            <a:ext cx="9144000" cy="2971800"/>
            <a:chOff x="0" y="2286000"/>
            <a:chExt cx="9144000" cy="2971800"/>
          </a:xfrm>
        </p:grpSpPr>
        <p:sp>
          <p:nvSpPr>
            <p:cNvPr id="5" name="Rectangle 4"/>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descr="David email 2.jpg"/>
            <p:cNvPicPr>
              <a:picLocks noChangeAspect="1"/>
            </p:cNvPicPr>
            <p:nvPr/>
          </p:nvPicPr>
          <p:blipFill>
            <a:blip r:embed="rId3" cstate="print"/>
            <a:srcRect b="21695"/>
            <a:stretch>
              <a:fillRect/>
            </a:stretch>
          </p:blipFill>
          <p:spPr>
            <a:xfrm>
              <a:off x="0" y="2362200"/>
              <a:ext cx="9144000" cy="2819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smtClean="0"/>
              <a:t>As the scam evolves</a:t>
            </a:r>
            <a:endParaRPr lang="en-US" dirty="0"/>
          </a:p>
        </p:txBody>
      </p:sp>
      <p:sp>
        <p:nvSpPr>
          <p:cNvPr id="11" name="Content Placeholder 2"/>
          <p:cNvSpPr>
            <a:spLocks noGrp="1"/>
          </p:cNvSpPr>
          <p:nvPr>
            <p:ph idx="1"/>
          </p:nvPr>
        </p:nvSpPr>
        <p:spPr>
          <a:xfrm>
            <a:off x="609600" y="2209800"/>
            <a:ext cx="8077200" cy="4114800"/>
          </a:xfrm>
        </p:spPr>
        <p:txBody>
          <a:bodyPr>
            <a:normAutofit/>
          </a:bodyPr>
          <a:lstStyle/>
          <a:p>
            <a:r>
              <a:rPr lang="en-US" sz="2400" dirty="0" smtClean="0">
                <a:latin typeface="Calibri" pitchFamily="34" charset="0"/>
              </a:rPr>
              <a:t>Scammer may have a continuing set of problems and in need of financial assistance in order for the couple to meet in person. </a:t>
            </a:r>
          </a:p>
          <a:p>
            <a:r>
              <a:rPr lang="en-US" sz="2400" dirty="0" smtClean="0">
                <a:latin typeface="Calibri" pitchFamily="34" charset="0"/>
              </a:rPr>
              <a:t>Scammer may try and obtain as much personal information about victim as possible to steal their identity or access financial accounts. </a:t>
            </a:r>
          </a:p>
          <a:p>
            <a:r>
              <a:rPr lang="en-US" sz="2400" dirty="0" smtClean="0">
                <a:latin typeface="Calibri" pitchFamily="34" charset="0"/>
              </a:rPr>
              <a:t>Victim may be enticed to travel and meet scammer and then possibly be robbed or even murdered. </a:t>
            </a:r>
          </a:p>
          <a:p>
            <a:pPr>
              <a:buNone/>
            </a:pPr>
            <a:endParaRPr lang="en-US" sz="22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4495800" cy="914400"/>
          </a:xfrm>
        </p:spPr>
        <p:txBody>
          <a:bodyPr>
            <a:noAutofit/>
          </a:bodyPr>
          <a:lstStyle/>
          <a:p>
            <a:r>
              <a:rPr lang="en-US" dirty="0" smtClean="0"/>
              <a:t>Other scam tactics</a:t>
            </a:r>
            <a:endParaRPr lang="en-US" dirty="0"/>
          </a:p>
        </p:txBody>
      </p:sp>
      <p:sp>
        <p:nvSpPr>
          <p:cNvPr id="11" name="Content Placeholder 2"/>
          <p:cNvSpPr>
            <a:spLocks noGrp="1"/>
          </p:cNvSpPr>
          <p:nvPr>
            <p:ph idx="1"/>
          </p:nvPr>
        </p:nvSpPr>
        <p:spPr>
          <a:xfrm>
            <a:off x="304800" y="2209800"/>
            <a:ext cx="4343400" cy="4114800"/>
          </a:xfrm>
        </p:spPr>
        <p:txBody>
          <a:bodyPr>
            <a:normAutofit/>
          </a:bodyPr>
          <a:lstStyle/>
          <a:p>
            <a:r>
              <a:rPr lang="en-US" sz="2400" dirty="0" smtClean="0">
                <a:latin typeface="Calibri" pitchFamily="34" charset="0"/>
              </a:rPr>
              <a:t>Send you gifts, poems, quick to confess “undying love” for you.</a:t>
            </a:r>
          </a:p>
          <a:p>
            <a:r>
              <a:rPr lang="en-US" sz="2400" dirty="0" smtClean="0">
                <a:latin typeface="Calibri" pitchFamily="34" charset="0"/>
              </a:rPr>
              <a:t>Ask you to cash a check or money order for them.</a:t>
            </a:r>
          </a:p>
          <a:p>
            <a:r>
              <a:rPr lang="en-US" sz="2400" dirty="0" smtClean="0">
                <a:latin typeface="Calibri" pitchFamily="34" charset="0"/>
              </a:rPr>
              <a:t>Ask you to reship packages.</a:t>
            </a:r>
          </a:p>
          <a:p>
            <a:pPr>
              <a:buNone/>
            </a:pPr>
            <a:endParaRPr lang="en-US" sz="2200" dirty="0" smtClean="0"/>
          </a:p>
        </p:txBody>
      </p:sp>
      <p:pic>
        <p:nvPicPr>
          <p:cNvPr id="48130" name="Picture 2" descr="http://thumb9.shutterstock.com/display_pic_with_logo/645253/645253,1316410782,2/stock-photo-gift-box-with-silver-ribbon-bow-and-blank-tag-isolated-on-white-background-84905437.jpg"/>
          <p:cNvPicPr>
            <a:picLocks noChangeAspect="1" noChangeArrowheads="1"/>
          </p:cNvPicPr>
          <p:nvPr/>
        </p:nvPicPr>
        <p:blipFill>
          <a:blip r:embed="rId3" cstate="print"/>
          <a:srcRect b="4681"/>
          <a:stretch>
            <a:fillRect/>
          </a:stretch>
        </p:blipFill>
        <p:spPr bwMode="auto">
          <a:xfrm>
            <a:off x="4648200" y="1981200"/>
            <a:ext cx="4286250" cy="4267200"/>
          </a:xfrm>
          <a:prstGeom prst="rect">
            <a:avLst/>
          </a:prstGeom>
          <a:noFill/>
        </p:spPr>
      </p:pic>
      <p:pic>
        <p:nvPicPr>
          <p:cNvPr id="48132" name="Picture 4" descr="http://thumb7.shutterstock.com/display_pic_with_logo/697999/697999,1300455325,5/stock-photo-write-a-love-letter-with-a-rose-over-pink-background-73405111.jpg"/>
          <p:cNvPicPr>
            <a:picLocks noChangeAspect="1" noChangeArrowheads="1"/>
          </p:cNvPicPr>
          <p:nvPr/>
        </p:nvPicPr>
        <p:blipFill>
          <a:blip r:embed="rId4" cstate="print"/>
          <a:srcRect r="6780" b="5263"/>
          <a:stretch>
            <a:fillRect/>
          </a:stretch>
        </p:blipFill>
        <p:spPr bwMode="auto">
          <a:xfrm>
            <a:off x="4953000" y="1295400"/>
            <a:ext cx="4191000" cy="5029200"/>
          </a:xfrm>
          <a:prstGeom prst="rect">
            <a:avLst/>
          </a:prstGeom>
          <a:noFill/>
        </p:spPr>
      </p:pic>
      <p:cxnSp>
        <p:nvCxnSpPr>
          <p:cNvPr id="7" name="Straight Connector 6"/>
          <p:cNvCxnSpPr/>
          <p:nvPr/>
        </p:nvCxnSpPr>
        <p:spPr>
          <a:xfrm>
            <a:off x="4953000" y="1219200"/>
            <a:ext cx="0" cy="510540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descr="shutterstock_73405111.jpg"/>
          <p:cNvPicPr>
            <a:picLocks noChangeAspect="1"/>
          </p:cNvPicPr>
          <p:nvPr/>
        </p:nvPicPr>
        <p:blipFill>
          <a:blip r:embed="rId5" cstate="print"/>
          <a:srcRect r="33333"/>
          <a:stretch>
            <a:fillRect/>
          </a:stretch>
        </p:blipFill>
        <p:spPr>
          <a:xfrm>
            <a:off x="4975578" y="1295400"/>
            <a:ext cx="4191000" cy="50292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smtClean="0"/>
              <a:t>Who is David?</a:t>
            </a:r>
            <a:endParaRPr lang="en-US" dirty="0"/>
          </a:p>
        </p:txBody>
      </p:sp>
      <p:sp>
        <p:nvSpPr>
          <p:cNvPr id="11" name="Content Placeholder 2"/>
          <p:cNvSpPr>
            <a:spLocks noGrp="1"/>
          </p:cNvSpPr>
          <p:nvPr>
            <p:ph idx="1"/>
          </p:nvPr>
        </p:nvSpPr>
        <p:spPr>
          <a:xfrm>
            <a:off x="609600" y="2209800"/>
            <a:ext cx="5029200" cy="4114800"/>
          </a:xfrm>
        </p:spPr>
        <p:txBody>
          <a:bodyPr>
            <a:normAutofit/>
          </a:bodyPr>
          <a:lstStyle/>
          <a:p>
            <a:r>
              <a:rPr lang="en-US" sz="2400" dirty="0" smtClean="0">
                <a:latin typeface="Calibri" pitchFamily="34" charset="0"/>
              </a:rPr>
              <a:t>Profile and original message taken from Romancescams.org.</a:t>
            </a:r>
          </a:p>
          <a:p>
            <a:r>
              <a:rPr lang="en-US" sz="2400" dirty="0" smtClean="0">
                <a:latin typeface="Calibri" pitchFamily="34" charset="0"/>
              </a:rPr>
              <a:t>Picture is of a model named Richie Jones.</a:t>
            </a:r>
          </a:p>
          <a:p>
            <a:pPr lvl="1">
              <a:buFont typeface="Calibri" pitchFamily="34" charset="0"/>
              <a:buChar char="₋"/>
            </a:pPr>
            <a:r>
              <a:rPr lang="en-US" sz="2000" dirty="0" smtClean="0">
                <a:latin typeface="Calibri" pitchFamily="34" charset="0"/>
              </a:rPr>
              <a:t>Scammers often use pictures from modeling sites and sometimes depict someone in the military.</a:t>
            </a:r>
          </a:p>
          <a:p>
            <a:r>
              <a:rPr lang="en-US" sz="2400" dirty="0" smtClean="0">
                <a:latin typeface="Calibri" pitchFamily="34" charset="0"/>
              </a:rPr>
              <a:t>Computer used was tracked to Nigeria.</a:t>
            </a:r>
          </a:p>
          <a:p>
            <a:pPr>
              <a:buNone/>
            </a:pPr>
            <a:endParaRPr lang="en-US" sz="2200" dirty="0" smtClean="0"/>
          </a:p>
        </p:txBody>
      </p:sp>
      <p:pic>
        <p:nvPicPr>
          <p:cNvPr id="4" name="Content Placeholder 9" descr="David profile pic.jpg"/>
          <p:cNvPicPr>
            <a:picLocks noChangeAspect="1"/>
          </p:cNvPicPr>
          <p:nvPr/>
        </p:nvPicPr>
        <p:blipFill>
          <a:blip r:embed="rId3" cstate="print"/>
          <a:stretch>
            <a:fillRect/>
          </a:stretch>
        </p:blipFill>
        <p:spPr>
          <a:xfrm>
            <a:off x="6400801" y="2100711"/>
            <a:ext cx="2743200" cy="41937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200400" y="1295400"/>
            <a:ext cx="5791200" cy="914400"/>
          </a:xfrm>
        </p:spPr>
        <p:txBody>
          <a:bodyPr>
            <a:noAutofit/>
          </a:bodyPr>
          <a:lstStyle/>
          <a:p>
            <a:r>
              <a:rPr lang="en-US" dirty="0" smtClean="0"/>
              <a:t>Who is Katherine?</a:t>
            </a:r>
            <a:endParaRPr lang="en-US" dirty="0"/>
          </a:p>
        </p:txBody>
      </p:sp>
      <p:sp>
        <p:nvSpPr>
          <p:cNvPr id="11" name="Content Placeholder 2"/>
          <p:cNvSpPr>
            <a:spLocks noGrp="1"/>
          </p:cNvSpPr>
          <p:nvPr>
            <p:ph idx="1"/>
          </p:nvPr>
        </p:nvSpPr>
        <p:spPr>
          <a:xfrm>
            <a:off x="3733800" y="2209800"/>
            <a:ext cx="5029200" cy="4114800"/>
          </a:xfrm>
        </p:spPr>
        <p:txBody>
          <a:bodyPr>
            <a:normAutofit/>
          </a:bodyPr>
          <a:lstStyle/>
          <a:p>
            <a:r>
              <a:rPr lang="en-US" sz="2400" dirty="0" smtClean="0"/>
              <a:t>She can be anyone, anywhere. </a:t>
            </a:r>
          </a:p>
          <a:p>
            <a:r>
              <a:rPr lang="en-US" sz="2400" dirty="0" smtClean="0"/>
              <a:t>Scammers typically target people over 40, recently divorced, widowed, elderly or disabled. </a:t>
            </a:r>
          </a:p>
          <a:p>
            <a:pPr>
              <a:buNone/>
            </a:pPr>
            <a:endParaRPr lang="en-US" sz="2200" dirty="0" smtClean="0"/>
          </a:p>
        </p:txBody>
      </p:sp>
      <p:pic>
        <p:nvPicPr>
          <p:cNvPr id="7" name="Picture 6" descr="shutterstock_107863904.jpg"/>
          <p:cNvPicPr>
            <a:picLocks noChangeAspect="1"/>
          </p:cNvPicPr>
          <p:nvPr/>
        </p:nvPicPr>
        <p:blipFill>
          <a:blip r:embed="rId3" cstate="print"/>
          <a:stretch>
            <a:fillRect/>
          </a:stretch>
        </p:blipFill>
        <p:spPr>
          <a:xfrm>
            <a:off x="0" y="1284110"/>
            <a:ext cx="3352800" cy="503867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838200"/>
          </a:xfrm>
        </p:spPr>
        <p:txBody>
          <a:bodyPr>
            <a:normAutofit/>
          </a:bodyPr>
          <a:lstStyle/>
          <a:p>
            <a:r>
              <a:rPr lang="en-US" sz="4000" dirty="0" smtClean="0"/>
              <a:t>Romance scam prevention</a:t>
            </a:r>
            <a:endParaRPr lang="en-US" dirty="0"/>
          </a:p>
        </p:txBody>
      </p:sp>
      <p:sp>
        <p:nvSpPr>
          <p:cNvPr id="3" name="Content Placeholder 2"/>
          <p:cNvSpPr>
            <a:spLocks noGrp="1"/>
          </p:cNvSpPr>
          <p:nvPr>
            <p:ph sz="half" idx="1"/>
          </p:nvPr>
        </p:nvSpPr>
        <p:spPr>
          <a:xfrm>
            <a:off x="457200" y="2209800"/>
            <a:ext cx="5334000" cy="3916363"/>
          </a:xfrm>
        </p:spPr>
        <p:txBody>
          <a:bodyPr>
            <a:normAutofit/>
          </a:bodyPr>
          <a:lstStyle/>
          <a:p>
            <a:pPr marL="0" indent="0">
              <a:buNone/>
            </a:pPr>
            <a:r>
              <a:rPr lang="en-US" dirty="0" smtClean="0"/>
              <a:t>Could Katherine’s situation have been prevented? </a:t>
            </a:r>
          </a:p>
          <a:p>
            <a:pPr marL="0" indent="0" algn="ctr">
              <a:buNone/>
            </a:pPr>
            <a:r>
              <a:rPr lang="en-US" b="1" dirty="0" smtClean="0">
                <a:solidFill>
                  <a:schemeClr val="accent3">
                    <a:lumMod val="75000"/>
                  </a:schemeClr>
                </a:solidFill>
              </a:rPr>
              <a:t>YES</a:t>
            </a:r>
          </a:p>
          <a:p>
            <a:pPr marL="346075" indent="-346075"/>
            <a:r>
              <a:rPr lang="en-US" sz="2000" dirty="0" smtClean="0">
                <a:solidFill>
                  <a:schemeClr val="tx1">
                    <a:lumMod val="95000"/>
                    <a:lumOff val="5000"/>
                  </a:schemeClr>
                </a:solidFill>
              </a:rPr>
              <a:t>She should have never sent money to someone she’s never even met</a:t>
            </a:r>
          </a:p>
          <a:p>
            <a:pPr marL="346075" indent="-346075"/>
            <a:r>
              <a:rPr lang="en-US" sz="2000" dirty="0" smtClean="0">
                <a:solidFill>
                  <a:schemeClr val="tx1">
                    <a:lumMod val="95000"/>
                    <a:lumOff val="5000"/>
                  </a:schemeClr>
                </a:solidFill>
              </a:rPr>
              <a:t>She could have looked for red flags</a:t>
            </a:r>
          </a:p>
          <a:p>
            <a:pPr marL="746125" lvl="1" indent="-346075"/>
            <a:r>
              <a:rPr lang="en-US" sz="1600" dirty="0" smtClean="0">
                <a:solidFill>
                  <a:schemeClr val="tx1">
                    <a:lumMod val="95000"/>
                    <a:lumOff val="5000"/>
                  </a:schemeClr>
                </a:solidFill>
              </a:rPr>
              <a:t>Emails written in broken English</a:t>
            </a:r>
          </a:p>
          <a:p>
            <a:pPr marL="746125" lvl="1" indent="-346075"/>
            <a:r>
              <a:rPr lang="en-US" sz="1600" dirty="0" smtClean="0">
                <a:solidFill>
                  <a:schemeClr val="tx1">
                    <a:lumMod val="95000"/>
                    <a:lumOff val="5000"/>
                  </a:schemeClr>
                </a:solidFill>
              </a:rPr>
              <a:t>Wanted to talk to her privately via personal email</a:t>
            </a:r>
          </a:p>
          <a:p>
            <a:pPr marL="746125" lvl="1" indent="-346075"/>
            <a:r>
              <a:rPr lang="en-US" sz="1600" dirty="0" smtClean="0">
                <a:solidFill>
                  <a:schemeClr val="tx1">
                    <a:lumMod val="95000"/>
                    <a:lumOff val="5000"/>
                  </a:schemeClr>
                </a:solidFill>
              </a:rPr>
              <a:t>David’s photo looks a little “too good to be true”</a:t>
            </a:r>
          </a:p>
          <a:p>
            <a:pPr marL="746125" lvl="1" indent="-346075"/>
            <a:endParaRPr lang="en-US" sz="1600" dirty="0" smtClean="0">
              <a:solidFill>
                <a:schemeClr val="tx1">
                  <a:lumMod val="95000"/>
                  <a:lumOff val="5000"/>
                </a:schemeClr>
              </a:solidFill>
            </a:endParaRPr>
          </a:p>
          <a:p>
            <a:pPr marL="746125" lvl="1" indent="-346075"/>
            <a:endParaRPr lang="en-US" sz="1600" dirty="0" smtClean="0">
              <a:solidFill>
                <a:schemeClr val="tx1">
                  <a:lumMod val="95000"/>
                  <a:lumOff val="5000"/>
                </a:schemeClr>
              </a:solidFill>
            </a:endParaRPr>
          </a:p>
          <a:p>
            <a:pPr marL="746125" lvl="1" indent="-346075"/>
            <a:endParaRPr lang="en-US" sz="1600" dirty="0" smtClean="0">
              <a:solidFill>
                <a:schemeClr val="tx1">
                  <a:lumMod val="95000"/>
                  <a:lumOff val="5000"/>
                </a:schemeClr>
              </a:solidFill>
            </a:endParaRPr>
          </a:p>
          <a:p>
            <a:pPr marL="746125" lvl="1" indent="-346075"/>
            <a:endParaRPr lang="en-US" sz="1600" dirty="0" smtClean="0">
              <a:solidFill>
                <a:schemeClr val="tx1">
                  <a:lumMod val="95000"/>
                  <a:lumOff val="5000"/>
                </a:schemeClr>
              </a:solidFill>
            </a:endParaRPr>
          </a:p>
          <a:p>
            <a:pPr marL="746125" lvl="1" indent="-346075"/>
            <a:endParaRPr lang="en-US" sz="1600" dirty="0" smtClean="0">
              <a:solidFill>
                <a:schemeClr val="tx1">
                  <a:lumMod val="95000"/>
                  <a:lumOff val="5000"/>
                </a:schemeClr>
              </a:solidFill>
            </a:endParaRPr>
          </a:p>
        </p:txBody>
      </p:sp>
      <p:pic>
        <p:nvPicPr>
          <p:cNvPr id="5" name="Content Placeholder 3" descr="Katherine 1.jpg"/>
          <p:cNvPicPr>
            <a:picLocks noGrp="1" noChangeAspect="1"/>
          </p:cNvPicPr>
          <p:nvPr>
            <p:ph sz="half" idx="2"/>
          </p:nvPr>
        </p:nvPicPr>
        <p:blipFill>
          <a:blip r:embed="rId3" cstate="print"/>
          <a:stretch>
            <a:fillRect/>
          </a:stretch>
        </p:blipFill>
        <p:spPr>
          <a:xfrm>
            <a:off x="5867400" y="2203386"/>
            <a:ext cx="2902014" cy="2902014"/>
          </a:xfrm>
          <a:prstGeom prst="rect">
            <a:avLst/>
          </a:prstGeom>
          <a:noFill/>
          <a:ln>
            <a:noFill/>
          </a:ln>
          <a:effectLst>
            <a:outerShdw blurRad="114300" sx="1000" sy="1000" algn="ctr" rotWithShape="0">
              <a:srgbClr val="000000"/>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169160"/>
            <a:ext cx="8229600" cy="4114800"/>
          </a:xfrm>
        </p:spPr>
        <p:txBody>
          <a:bodyPr>
            <a:normAutofit/>
          </a:bodyPr>
          <a:lstStyle/>
          <a:p>
            <a:r>
              <a:rPr lang="en-US" sz="2400" dirty="0" smtClean="0">
                <a:latin typeface="Calibri" pitchFamily="34" charset="0"/>
              </a:rPr>
              <a:t>Watch for scammer grammar.</a:t>
            </a:r>
          </a:p>
          <a:p>
            <a:r>
              <a:rPr lang="en-US" sz="2400" dirty="0" smtClean="0">
                <a:latin typeface="Calibri" pitchFamily="34" charset="0"/>
              </a:rPr>
              <a:t>Be aware of ZIP code 23401.</a:t>
            </a:r>
          </a:p>
          <a:p>
            <a:r>
              <a:rPr lang="en-US" sz="2400" dirty="0" smtClean="0">
                <a:latin typeface="Calibri" pitchFamily="34" charset="0"/>
              </a:rPr>
              <a:t>Too good to be true – probably is.</a:t>
            </a:r>
          </a:p>
          <a:p>
            <a:r>
              <a:rPr lang="en-US" sz="2400" dirty="0" smtClean="0">
                <a:latin typeface="Calibri" pitchFamily="34" charset="0"/>
              </a:rPr>
              <a:t>Avoid mailing address requests.</a:t>
            </a:r>
          </a:p>
          <a:p>
            <a:r>
              <a:rPr lang="en-US" sz="2400" dirty="0" smtClean="0">
                <a:latin typeface="Calibri" pitchFamily="34" charset="0"/>
              </a:rPr>
              <a:t>Don’t agree to deposit a check and wire money back.</a:t>
            </a:r>
          </a:p>
          <a:p>
            <a:r>
              <a:rPr lang="en-US" sz="2400" dirty="0" smtClean="0">
                <a:latin typeface="Calibri" pitchFamily="34" charset="0"/>
              </a:rPr>
              <a:t>Don’t reply to messages asking for personal or financial information. </a:t>
            </a:r>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to do if you are a victim</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r>
              <a:rPr lang="en-US" sz="2400" dirty="0" smtClean="0">
                <a:latin typeface="Calibri" pitchFamily="34" charset="0"/>
              </a:rPr>
              <a:t>Immediately cease all contact with the scammer! Block their email, ignore messages, phone calls, etc.</a:t>
            </a:r>
          </a:p>
          <a:p>
            <a:r>
              <a:rPr lang="en-US" sz="2400" dirty="0" smtClean="0">
                <a:latin typeface="Calibri" pitchFamily="34" charset="0"/>
              </a:rPr>
              <a:t>Report the incident to your bank(s) and ask them to flag your account for any unusual activity. Ask your bank to stop payment on any checks you sent to the scammer. </a:t>
            </a:r>
          </a:p>
          <a:p>
            <a:r>
              <a:rPr lang="en-US" sz="2400" dirty="0" smtClean="0">
                <a:latin typeface="Calibri" pitchFamily="34" charset="0"/>
              </a:rPr>
              <a:t>If you sent a payment through another financial institution such as money transfer service, check to see if payment has been picked up yet.</a:t>
            </a:r>
          </a:p>
          <a:p>
            <a:pPr lvl="0">
              <a:buNone/>
            </a:pPr>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1746" name="Picture 2" descr="http://thumb1.shutterstock.com/display_pic_with_logo/187633/184849844/stock-photo-family-sitting-around-table-at-home-eating-meal-184849844.jpg"/>
          <p:cNvPicPr>
            <a:picLocks noChangeAspect="1" noChangeArrowheads="1"/>
          </p:cNvPicPr>
          <p:nvPr/>
        </p:nvPicPr>
        <p:blipFill>
          <a:blip r:embed="rId3" cstate="print"/>
          <a:srcRect b="6250"/>
          <a:stretch>
            <a:fillRect/>
          </a:stretch>
        </p:blipFill>
        <p:spPr bwMode="auto">
          <a:xfrm>
            <a:off x="0" y="2362200"/>
            <a:ext cx="3200400" cy="2819400"/>
          </a:xfrm>
          <a:prstGeom prst="rect">
            <a:avLst/>
          </a:prstGeom>
          <a:noFill/>
          <a:ln>
            <a:noFill/>
          </a:ln>
        </p:spPr>
      </p:pic>
      <p:sp>
        <p:nvSpPr>
          <p:cNvPr id="9" name="Rectangle 8"/>
          <p:cNvSpPr/>
          <p:nvPr/>
        </p:nvSpPr>
        <p:spPr>
          <a:xfrm>
            <a:off x="327660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33800" y="2362200"/>
            <a:ext cx="5410200" cy="4114800"/>
          </a:xfrm>
        </p:spPr>
        <p:txBody>
          <a:bodyPr>
            <a:normAutofit/>
          </a:bodyPr>
          <a:lstStyle/>
          <a:p>
            <a:r>
              <a:rPr lang="en-US" sz="2400" dirty="0" smtClean="0">
                <a:solidFill>
                  <a:schemeClr val="bg1"/>
                </a:solidFill>
              </a:rPr>
              <a:t>She recently lost her husband</a:t>
            </a:r>
          </a:p>
          <a:p>
            <a:r>
              <a:rPr lang="en-US" sz="2400" dirty="0" smtClean="0">
                <a:solidFill>
                  <a:schemeClr val="bg1"/>
                </a:solidFill>
              </a:rPr>
              <a:t>Her daughter just moved to attend an out of state college</a:t>
            </a:r>
          </a:p>
          <a:p>
            <a:r>
              <a:rPr lang="en-US" sz="2400" dirty="0" smtClean="0">
                <a:solidFill>
                  <a:schemeClr val="bg1"/>
                </a:solidFill>
              </a:rPr>
              <a:t>She is lonely and ready to start dating</a:t>
            </a:r>
          </a:p>
          <a:p>
            <a:r>
              <a:rPr lang="en-US" sz="2400" dirty="0" smtClean="0">
                <a:solidFill>
                  <a:schemeClr val="bg1"/>
                </a:solidFill>
              </a:rPr>
              <a:t>Her daughter has encouraged her try online dating</a:t>
            </a:r>
          </a:p>
          <a:p>
            <a:endParaRPr lang="en-US" sz="2400" dirty="0"/>
          </a:p>
        </p:txBody>
      </p:sp>
      <p:pic>
        <p:nvPicPr>
          <p:cNvPr id="13" name="Picture 12" descr="background.png"/>
          <p:cNvPicPr>
            <a:picLocks noChangeAspect="1"/>
          </p:cNvPicPr>
          <p:nvPr/>
        </p:nvPicPr>
        <p:blipFill>
          <a:blip r:embed="rId4" cstate="print"/>
          <a:srcRect t="35417" b="43055"/>
          <a:stretch>
            <a:fillRect/>
          </a:stretch>
        </p:blipFill>
        <p:spPr>
          <a:xfrm>
            <a:off x="3352800" y="1422996"/>
            <a:ext cx="3657600" cy="762994"/>
          </a:xfrm>
          <a:prstGeom prst="rect">
            <a:avLst/>
          </a:prstGeom>
        </p:spPr>
      </p:pic>
      <p:sp>
        <p:nvSpPr>
          <p:cNvPr id="17" name="Right Triangle 16"/>
          <p:cNvSpPr/>
          <p:nvPr/>
        </p:nvSpPr>
        <p:spPr>
          <a:xfrm flipH="1">
            <a:off x="3276600" y="1676400"/>
            <a:ext cx="685800" cy="60960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962400" y="1676400"/>
            <a:ext cx="5181600" cy="6096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590800" y="1524000"/>
            <a:ext cx="7620000" cy="914400"/>
          </a:xfrm>
        </p:spPr>
        <p:txBody>
          <a:bodyPr>
            <a:normAutofit/>
          </a:bodyPr>
          <a:lstStyle/>
          <a:p>
            <a:r>
              <a:rPr lang="en-US" dirty="0" smtClean="0">
                <a:solidFill>
                  <a:schemeClr val="bg1"/>
                </a:solidFill>
              </a:rPr>
              <a:t>Meet Katherine</a:t>
            </a:r>
            <a:endParaRPr lang="en-US" dirty="0">
              <a:solidFill>
                <a:schemeClr val="bg1"/>
              </a:solidFill>
            </a:endParaRPr>
          </a:p>
        </p:txBody>
      </p:sp>
      <p:pic>
        <p:nvPicPr>
          <p:cNvPr id="10" name="Content Placeholder 3" descr="Katherine 1.jpg"/>
          <p:cNvPicPr>
            <a:picLocks noChangeAspect="1"/>
          </p:cNvPicPr>
          <p:nvPr/>
        </p:nvPicPr>
        <p:blipFill>
          <a:blip r:embed="rId5" cstate="print"/>
          <a:srcRect l="6642" t="17711"/>
          <a:stretch>
            <a:fillRect/>
          </a:stretch>
        </p:blipFill>
        <p:spPr>
          <a:xfrm>
            <a:off x="0" y="2362200"/>
            <a:ext cx="3213342" cy="283234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to do if you are a victim</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r>
              <a:rPr lang="en-US" sz="2400" dirty="0" smtClean="0">
                <a:latin typeface="Calibri" pitchFamily="34" charset="0"/>
              </a:rPr>
              <a:t>Make copies of your communications and keep all receipts and envelopes, anything that can be used as evidence. </a:t>
            </a:r>
          </a:p>
          <a:p>
            <a:r>
              <a:rPr lang="en-US" sz="2400" dirty="0" smtClean="0">
                <a:latin typeface="Calibri" pitchFamily="34" charset="0"/>
              </a:rPr>
              <a:t>Report scammer to dating site or social media site you were contacted on, the Internet Crime Complaint Center (IC3)</a:t>
            </a:r>
            <a:r>
              <a:rPr lang="en-US" sz="2400" dirty="0" smtClean="0">
                <a:solidFill>
                  <a:schemeClr val="accent3">
                    <a:lumMod val="50000"/>
                  </a:schemeClr>
                </a:solidFill>
                <a:hlinkClick r:id="rId3"/>
              </a:rPr>
              <a:t> www.ic3.gov</a:t>
            </a:r>
            <a:r>
              <a:rPr lang="en-US" sz="2400" dirty="0" smtClean="0"/>
              <a:t>.</a:t>
            </a:r>
            <a:r>
              <a:rPr lang="en-US" sz="2400" dirty="0" smtClean="0">
                <a:latin typeface="Calibri" pitchFamily="34" charset="0"/>
              </a:rPr>
              <a:t>,  local police and Romancescams.org.</a:t>
            </a:r>
          </a:p>
          <a:p>
            <a:r>
              <a:rPr lang="en-US" sz="2400" dirty="0" smtClean="0">
                <a:latin typeface="Calibri" pitchFamily="34" charset="0"/>
              </a:rPr>
              <a:t>Contact your postal carrier/office and ask that no packages be delivered at your home/work. Also bring checks and money orders that you received to the post office to make a report and turn them over. </a:t>
            </a:r>
          </a:p>
          <a:p>
            <a:pPr lvl="0">
              <a:buNone/>
            </a:pPr>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rcRect t="6796" b="5825"/>
          <a:stretch>
            <a:fillRect/>
          </a:stretch>
        </p:blipFill>
        <p:spPr>
          <a:xfrm>
            <a:off x="685800" y="1295400"/>
            <a:ext cx="7848600" cy="3429000"/>
          </a:xfrm>
          <a:prstGeom prst="rect">
            <a:avLst/>
          </a:prstGeom>
        </p:spPr>
      </p:pic>
      <p:sp>
        <p:nvSpPr>
          <p:cNvPr id="5" name="Title 1"/>
          <p:cNvSpPr>
            <a:spLocks noGrp="1"/>
          </p:cNvSpPr>
          <p:nvPr>
            <p:ph type="title"/>
          </p:nvPr>
        </p:nvSpPr>
        <p:spPr>
          <a:xfrm>
            <a:off x="3429000" y="25527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4" name="TextBox 3"/>
          <p:cNvSpPr txBox="1"/>
          <p:nvPr/>
        </p:nvSpPr>
        <p:spPr>
          <a:xfrm>
            <a:off x="107730" y="4806077"/>
            <a:ext cx="8915400" cy="2585323"/>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fotographic 1980, 2015 Used under license from Shutterstock.com“, “214296676 Copyright  master_art, 2015 Used under license from Shutterstock.com“,</a:t>
            </a:r>
          </a:p>
          <a:p>
            <a:r>
              <a:rPr lang="en-US" sz="800" dirty="0" smtClean="0">
                <a:solidFill>
                  <a:schemeClr val="tx1">
                    <a:lumMod val="65000"/>
                    <a:lumOff val="35000"/>
                  </a:schemeClr>
                </a:solidFill>
              </a:rPr>
              <a:t>“73405111 Copyright librakv, 2015 Used under license from Shutterstock.com“, “82328794 Copyright sita ram, 2015 Used under license from Shutterstock.com“, “107863904 Copyright xavier gallego morell, 2015 Used under license from Shutterstock.com“, “118023301 Copyright KYTan, 2015 Used under license from Shutterstock.com“, “143530636 Copyright Karen Roach, 2015 Used under license from Shutterstock.com“, “77092990 Copyright Maria Sbytova, 2015 Used under license from Shutterstock.com“, “88084333 Copyright Maria Sbytova, 2015 Used under license from Shutterstock.com“, “90727972 Copyright Maria Sbytova, 2015 Used under license from Shutterstock.com“, “96044669 Copyright Maria Sbytova, 2015 Used under license from Shutterstock.com“, “98440487 Copyright Maria Sbytova, 2015 Used under license from Shutterstock.com“, “100480945 Copyright Maria Sbytova, 2015 Used under license from Shutterstock.com“, “105364754 Copyright Africa Studio, 2015 Used under license from Shutterstock.com“, “106401467 Copyright sattva78, 2015 Used under license from Shutterstock.com“, “113697166 Copyright Maria Sbytova, 2015 Used under license from Shutterstock.com“, “122214280 Copyright Maria Sbytova, 2015 Used under license from Shutterstock.com“, “125546585 Copyright doomu, 2015 Used under license from Shutterstock.com“, “126600755 Copyright Maria Sbytova, 2015 Used under license from Shutterstock.com“, “127894817 Copyright kpathyhka, 2015 Used under license from Shutterstock.com“, “141798031 Copyright Maria Sbytova, 2015 Used under license from Shutterstock.com“, “151745162 Copyright Burlingham, 2015 Used under license from Shutterstock.com“, “161317589 Copyright Eduard Derule, 2015 Used under license from Shutterstock.com“, “192462875 Copyright Syda Productions, 2015 Used under license from Shutterstock.com“, “218030563 Copyright Maria Sbytova, 2015 Used under license from Shutterstock.com“,  “153213146 Copyright  garriphoto, 2015 Used under license from Shutterstock.com“</a:t>
            </a: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10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886200" y="1295400"/>
            <a:ext cx="5257800" cy="914400"/>
          </a:xfrm>
        </p:spPr>
        <p:txBody>
          <a:bodyPr>
            <a:normAutofit/>
          </a:bodyPr>
          <a:lstStyle/>
          <a:p>
            <a:pPr algn="l"/>
            <a:r>
              <a:rPr lang="en-US" dirty="0" smtClean="0"/>
              <a:t>Online Dating Profile</a:t>
            </a:r>
            <a:endParaRPr lang="en-US" dirty="0"/>
          </a:p>
        </p:txBody>
      </p:sp>
      <p:sp>
        <p:nvSpPr>
          <p:cNvPr id="11" name="Content Placeholder 2"/>
          <p:cNvSpPr>
            <a:spLocks noGrp="1"/>
          </p:cNvSpPr>
          <p:nvPr>
            <p:ph idx="1"/>
          </p:nvPr>
        </p:nvSpPr>
        <p:spPr>
          <a:xfrm>
            <a:off x="3886200" y="2209800"/>
            <a:ext cx="4876800" cy="4114800"/>
          </a:xfrm>
        </p:spPr>
        <p:txBody>
          <a:bodyPr>
            <a:normAutofit/>
          </a:bodyPr>
          <a:lstStyle/>
          <a:p>
            <a:r>
              <a:rPr lang="en-US" sz="2400" dirty="0" smtClean="0"/>
              <a:t>Katherine takes her daughter’s advice and creates an online  dating profile</a:t>
            </a:r>
          </a:p>
          <a:p>
            <a:r>
              <a:rPr lang="en-US" sz="2400" dirty="0" smtClean="0"/>
              <a:t>After reviewing some available sites she decides to try out Dateme.com</a:t>
            </a:r>
          </a:p>
          <a:p>
            <a:endParaRPr lang="en-US" sz="2400" dirty="0"/>
          </a:p>
        </p:txBody>
      </p:sp>
      <p:pic>
        <p:nvPicPr>
          <p:cNvPr id="5" name="Content Placeholder 10" descr="Katherine Profile.jpg"/>
          <p:cNvPicPr>
            <a:picLocks noChangeAspect="1"/>
          </p:cNvPicPr>
          <p:nvPr/>
        </p:nvPicPr>
        <p:blipFill>
          <a:blip r:embed="rId3" cstate="print"/>
          <a:stretch>
            <a:fillRect/>
          </a:stretch>
        </p:blipFill>
        <p:spPr>
          <a:xfrm>
            <a:off x="51955" y="1362636"/>
            <a:ext cx="3834245" cy="4885764"/>
          </a:xfrm>
          <a:prstGeom prst="rect">
            <a:avLst/>
          </a:prstGeom>
          <a:ln>
            <a:solidFill>
              <a:schemeClr val="bg1">
                <a:lumMod val="50000"/>
              </a:schemeClr>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atherine Profile close up.JPG"/>
          <p:cNvPicPr>
            <a:picLocks noChangeAspect="1"/>
          </p:cNvPicPr>
          <p:nvPr/>
        </p:nvPicPr>
        <p:blipFill>
          <a:blip r:embed="rId3" cstate="print"/>
          <a:stretch>
            <a:fillRect/>
          </a:stretch>
        </p:blipFill>
        <p:spPr>
          <a:xfrm>
            <a:off x="0" y="1371601"/>
            <a:ext cx="6172200" cy="4876799"/>
          </a:xfrm>
          <a:prstGeom prst="rect">
            <a:avLst/>
          </a:prstGeom>
        </p:spPr>
      </p:pic>
      <p:pic>
        <p:nvPicPr>
          <p:cNvPr id="12" name="Picture 11" descr="Katherine about me.JPG"/>
          <p:cNvPicPr>
            <a:picLocks noChangeAspect="1"/>
          </p:cNvPicPr>
          <p:nvPr/>
        </p:nvPicPr>
        <p:blipFill>
          <a:blip r:embed="rId4" cstate="print"/>
          <a:stretch>
            <a:fillRect/>
          </a:stretch>
        </p:blipFill>
        <p:spPr>
          <a:xfrm>
            <a:off x="6248401" y="1370554"/>
            <a:ext cx="2895600" cy="487784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457200" y="1295400"/>
            <a:ext cx="8229600" cy="914400"/>
          </a:xfrm>
        </p:spPr>
        <p:txBody>
          <a:bodyPr>
            <a:normAutofit/>
          </a:bodyPr>
          <a:lstStyle/>
          <a:p>
            <a:r>
              <a:rPr lang="en-US" dirty="0" smtClean="0"/>
              <a:t>Katherine receives an email</a:t>
            </a:r>
            <a:endParaRPr lang="en-US" dirty="0"/>
          </a:p>
        </p:txBody>
      </p:sp>
      <p:sp>
        <p:nvSpPr>
          <p:cNvPr id="6" name="Rectangle 5"/>
          <p:cNvSpPr/>
          <p:nvPr/>
        </p:nvSpPr>
        <p:spPr>
          <a:xfrm>
            <a:off x="0" y="2362200"/>
            <a:ext cx="58674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ntent Placeholder 2"/>
          <p:cNvSpPr>
            <a:spLocks noGrp="1"/>
          </p:cNvSpPr>
          <p:nvPr>
            <p:ph idx="1"/>
          </p:nvPr>
        </p:nvSpPr>
        <p:spPr>
          <a:xfrm>
            <a:off x="304800" y="2362200"/>
            <a:ext cx="5486400" cy="2819400"/>
          </a:xfrm>
        </p:spPr>
        <p:txBody>
          <a:bodyPr>
            <a:normAutofit/>
          </a:bodyPr>
          <a:lstStyle/>
          <a:p>
            <a:r>
              <a:rPr lang="en-US" sz="2200" dirty="0" smtClean="0">
                <a:solidFill>
                  <a:schemeClr val="bg1"/>
                </a:solidFill>
              </a:rPr>
              <a:t>Unauthorized transactions detected</a:t>
            </a:r>
          </a:p>
          <a:p>
            <a:pPr lvl="1"/>
            <a:r>
              <a:rPr lang="en-US" sz="2000" dirty="0" smtClean="0">
                <a:solidFill>
                  <a:schemeClr val="bg1"/>
                </a:solidFill>
              </a:rPr>
              <a:t>Out of state grocery stores</a:t>
            </a:r>
          </a:p>
          <a:p>
            <a:pPr lvl="1"/>
            <a:r>
              <a:rPr lang="en-US" sz="2000" dirty="0" smtClean="0">
                <a:solidFill>
                  <a:schemeClr val="bg1"/>
                </a:solidFill>
              </a:rPr>
              <a:t>Out of state restaurants</a:t>
            </a:r>
          </a:p>
          <a:p>
            <a:pPr lvl="1"/>
            <a:r>
              <a:rPr lang="en-US" sz="2000" dirty="0" smtClean="0">
                <a:solidFill>
                  <a:schemeClr val="bg1"/>
                </a:solidFill>
              </a:rPr>
              <a:t>One online purchase </a:t>
            </a:r>
          </a:p>
          <a:p>
            <a:r>
              <a:rPr lang="en-US" sz="2200" dirty="0" smtClean="0">
                <a:solidFill>
                  <a:schemeClr val="bg1"/>
                </a:solidFill>
              </a:rPr>
              <a:t>Dave contacts the bank to put a hold on their account and disable their debit cards</a:t>
            </a:r>
          </a:p>
          <a:p>
            <a:r>
              <a:rPr lang="en-US" sz="2200" dirty="0" smtClean="0">
                <a:solidFill>
                  <a:schemeClr val="bg1"/>
                </a:solidFill>
              </a:rPr>
              <a:t>Bank advised Dave to run a credit report</a:t>
            </a:r>
          </a:p>
          <a:p>
            <a:endParaRPr lang="en-US" sz="2400" dirty="0">
              <a:solidFill>
                <a:schemeClr val="bg1"/>
              </a:solidFill>
            </a:endParaRPr>
          </a:p>
        </p:txBody>
      </p:sp>
      <p:pic>
        <p:nvPicPr>
          <p:cNvPr id="7" name="Picture 6" descr="David's Message 2.jpg"/>
          <p:cNvPicPr>
            <a:picLocks noChangeAspect="1"/>
          </p:cNvPicPr>
          <p:nvPr/>
        </p:nvPicPr>
        <p:blipFill>
          <a:blip r:embed="rId3" cstate="print"/>
          <a:srcRect t="24867" r="1632" b="5635"/>
          <a:stretch>
            <a:fillRect/>
          </a:stretch>
        </p:blipFill>
        <p:spPr>
          <a:xfrm>
            <a:off x="0" y="2362200"/>
            <a:ext cx="7543800" cy="2819400"/>
          </a:xfrm>
          <a:prstGeom prst="rect">
            <a:avLst/>
          </a:prstGeom>
        </p:spPr>
      </p:pic>
      <p:pic>
        <p:nvPicPr>
          <p:cNvPr id="23554" name="Picture 2" descr="http://thumb7.shutterstock.com/display_pic_with_logo/569320/569320,1312643000,1/stock-vector-abstract-shiny-construction-background-vector-illustration-82328794.jpg"/>
          <p:cNvPicPr>
            <a:picLocks noChangeAspect="1" noChangeArrowheads="1"/>
          </p:cNvPicPr>
          <p:nvPr/>
        </p:nvPicPr>
        <p:blipFill>
          <a:blip r:embed="rId4" cstate="print">
            <a:duotone>
              <a:schemeClr val="accent4">
                <a:shade val="45000"/>
                <a:satMod val="135000"/>
              </a:schemeClr>
              <a:prstClr val="white"/>
            </a:duotone>
          </a:blip>
          <a:srcRect l="36936" t="14286" r="34650" b="19643"/>
          <a:stretch>
            <a:fillRect/>
          </a:stretch>
        </p:blipFill>
        <p:spPr bwMode="auto">
          <a:xfrm>
            <a:off x="7620000" y="2362200"/>
            <a:ext cx="1524000" cy="2819400"/>
          </a:xfrm>
          <a:prstGeom prst="rect">
            <a:avLst/>
          </a:prstGeom>
          <a:noFill/>
        </p:spPr>
      </p:pic>
      <p:pic>
        <p:nvPicPr>
          <p:cNvPr id="10" name="Picture 9" descr="shutterstock_82328794.jpg"/>
          <p:cNvPicPr>
            <a:picLocks noChangeAspect="1"/>
          </p:cNvPicPr>
          <p:nvPr/>
        </p:nvPicPr>
        <p:blipFill>
          <a:blip r:embed="rId5" cstate="print">
            <a:duotone>
              <a:schemeClr val="accent4">
                <a:shade val="45000"/>
                <a:satMod val="135000"/>
              </a:schemeClr>
              <a:prstClr val="white"/>
            </a:duotone>
          </a:blip>
          <a:srcRect l="36764" t="13726" r="33824" b="15686"/>
          <a:stretch>
            <a:fillRect/>
          </a:stretch>
        </p:blipFill>
        <p:spPr>
          <a:xfrm>
            <a:off x="7620000" y="2362200"/>
            <a:ext cx="1524000" cy="2743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avid Profile.jpg"/>
          <p:cNvPicPr>
            <a:picLocks noChangeAspect="1"/>
          </p:cNvPicPr>
          <p:nvPr/>
        </p:nvPicPr>
        <p:blipFill>
          <a:blip r:embed="rId3" cstate="print"/>
          <a:stretch>
            <a:fillRect/>
          </a:stretch>
        </p:blipFill>
        <p:spPr>
          <a:xfrm>
            <a:off x="152400" y="1371601"/>
            <a:ext cx="3733800" cy="4831976"/>
          </a:xfrm>
          <a:prstGeom prst="rect">
            <a:avLst/>
          </a:prstGeom>
          <a:ln>
            <a:solidFill>
              <a:schemeClr val="bg1">
                <a:lumMod val="65000"/>
              </a:schemeClr>
            </a:solidFill>
          </a:ln>
        </p:spPr>
      </p:pic>
      <p:sp>
        <p:nvSpPr>
          <p:cNvPr id="13" name="Title 1"/>
          <p:cNvSpPr>
            <a:spLocks noGrp="1"/>
          </p:cNvSpPr>
          <p:nvPr>
            <p:ph type="title"/>
          </p:nvPr>
        </p:nvSpPr>
        <p:spPr>
          <a:xfrm>
            <a:off x="3886200" y="1295400"/>
            <a:ext cx="5257800" cy="914400"/>
          </a:xfrm>
        </p:spPr>
        <p:txBody>
          <a:bodyPr>
            <a:normAutofit/>
          </a:bodyPr>
          <a:lstStyle/>
          <a:p>
            <a:r>
              <a:rPr lang="en-US" dirty="0" smtClean="0"/>
              <a:t>Meet David</a:t>
            </a:r>
            <a:endParaRPr lang="en-US" dirty="0"/>
          </a:p>
        </p:txBody>
      </p:sp>
      <p:sp>
        <p:nvSpPr>
          <p:cNvPr id="14" name="Content Placeholder 2"/>
          <p:cNvSpPr>
            <a:spLocks noGrp="1"/>
          </p:cNvSpPr>
          <p:nvPr>
            <p:ph idx="1"/>
          </p:nvPr>
        </p:nvSpPr>
        <p:spPr>
          <a:xfrm>
            <a:off x="3886200" y="2209800"/>
            <a:ext cx="4876800" cy="4114800"/>
          </a:xfrm>
        </p:spPr>
        <p:txBody>
          <a:bodyPr>
            <a:normAutofit/>
          </a:bodyPr>
          <a:lstStyle/>
          <a:p>
            <a:r>
              <a:rPr lang="en-US" sz="2400" dirty="0" smtClean="0"/>
              <a:t>53-year-old from Michigan</a:t>
            </a:r>
          </a:p>
          <a:p>
            <a:r>
              <a:rPr lang="en-US" sz="2400" dirty="0" smtClean="0"/>
              <a:t>Seeking woman 45-59 years of age</a:t>
            </a:r>
          </a:p>
          <a:p>
            <a:r>
              <a:rPr lang="en-US" sz="2400" dirty="0" smtClean="0"/>
              <a:t>Widowed with no kids</a:t>
            </a:r>
          </a:p>
          <a:p>
            <a:r>
              <a:rPr lang="en-US" sz="2400" dirty="0" smtClean="0"/>
              <a:t>White man with average build</a:t>
            </a:r>
          </a:p>
          <a:p>
            <a:r>
              <a:rPr lang="en-US" sz="2400" dirty="0" smtClean="0"/>
              <a:t>Non-smoker</a:t>
            </a:r>
          </a:p>
          <a:p>
            <a:r>
              <a:rPr lang="en-US" sz="2400" dirty="0" smtClean="0"/>
              <a:t>Occasionally has a drink</a:t>
            </a:r>
          </a:p>
          <a:p>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avid close up.JPG"/>
          <p:cNvPicPr>
            <a:picLocks noChangeAspect="1"/>
          </p:cNvPicPr>
          <p:nvPr/>
        </p:nvPicPr>
        <p:blipFill>
          <a:blip r:embed="rId3" cstate="print"/>
          <a:srcRect r="35013"/>
          <a:stretch>
            <a:fillRect/>
          </a:stretch>
        </p:blipFill>
        <p:spPr>
          <a:xfrm>
            <a:off x="0" y="1363071"/>
            <a:ext cx="3276600" cy="4862528"/>
          </a:xfrm>
          <a:prstGeom prst="rect">
            <a:avLst/>
          </a:prstGeom>
        </p:spPr>
      </p:pic>
      <p:pic>
        <p:nvPicPr>
          <p:cNvPr id="9" name="Picture 8" descr="David About me.JPG"/>
          <p:cNvPicPr>
            <a:picLocks noChangeAspect="1"/>
          </p:cNvPicPr>
          <p:nvPr/>
        </p:nvPicPr>
        <p:blipFill>
          <a:blip r:embed="rId4" cstate="print"/>
          <a:stretch>
            <a:fillRect/>
          </a:stretch>
        </p:blipFill>
        <p:spPr>
          <a:xfrm>
            <a:off x="3358663" y="1349023"/>
            <a:ext cx="5785337" cy="48767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762000" y="1295400"/>
            <a:ext cx="7620000" cy="914400"/>
          </a:xfrm>
        </p:spPr>
        <p:txBody>
          <a:bodyPr>
            <a:normAutofit/>
          </a:bodyPr>
          <a:lstStyle/>
          <a:p>
            <a:r>
              <a:rPr lang="en-US" dirty="0" smtClean="0"/>
              <a:t>What is a romance scam?</a:t>
            </a:r>
            <a:endParaRPr lang="en-US" dirty="0"/>
          </a:p>
        </p:txBody>
      </p:sp>
      <p:sp>
        <p:nvSpPr>
          <p:cNvPr id="12" name="Content Placeholder 2"/>
          <p:cNvSpPr>
            <a:spLocks noGrp="1"/>
          </p:cNvSpPr>
          <p:nvPr>
            <p:ph idx="1"/>
          </p:nvPr>
        </p:nvSpPr>
        <p:spPr>
          <a:xfrm>
            <a:off x="457200" y="2209800"/>
            <a:ext cx="4419600" cy="4114800"/>
          </a:xfrm>
        </p:spPr>
        <p:txBody>
          <a:bodyPr>
            <a:normAutofit/>
          </a:bodyPr>
          <a:lstStyle/>
          <a:p>
            <a:pPr marL="3175" indent="-3175"/>
            <a:r>
              <a:rPr lang="en-US" sz="2400" b="1" dirty="0" smtClean="0">
                <a:solidFill>
                  <a:schemeClr val="accent3">
                    <a:lumMod val="50000"/>
                  </a:schemeClr>
                </a:solidFill>
              </a:rPr>
              <a:t>  IC3</a:t>
            </a:r>
            <a:r>
              <a:rPr lang="en-US" sz="2400" dirty="0" smtClean="0"/>
              <a:t> –</a:t>
            </a:r>
            <a:r>
              <a:rPr lang="en-US" sz="2400" b="1" dirty="0" smtClean="0">
                <a:solidFill>
                  <a:schemeClr val="accent3">
                    <a:lumMod val="50000"/>
                  </a:schemeClr>
                </a:solidFill>
              </a:rPr>
              <a:t> </a:t>
            </a:r>
            <a:r>
              <a:rPr lang="en-US" sz="2400" dirty="0" smtClean="0">
                <a:latin typeface="Calibri" pitchFamily="34" charset="0"/>
              </a:rPr>
              <a:t>Individuals who use the promise of love and romance to entice and manipulate online victims.</a:t>
            </a:r>
          </a:p>
          <a:p>
            <a:pPr marL="3175" indent="-3175"/>
            <a:r>
              <a:rPr lang="en-US" sz="2400" b="1" dirty="0" smtClean="0">
                <a:solidFill>
                  <a:schemeClr val="accent3">
                    <a:lumMod val="50000"/>
                  </a:schemeClr>
                </a:solidFill>
              </a:rPr>
              <a:t>  FTC</a:t>
            </a:r>
            <a:r>
              <a:rPr lang="en-US" sz="2400" b="1" dirty="0" smtClean="0"/>
              <a:t> </a:t>
            </a:r>
            <a:r>
              <a:rPr lang="en-US" sz="2400" dirty="0" smtClean="0"/>
              <a:t>– An online love interest who asks for money is almost certainly a scam artist.</a:t>
            </a:r>
          </a:p>
          <a:p>
            <a:pPr marL="3175" indent="-3175"/>
            <a:endParaRPr lang="en-US" sz="2400" dirty="0" smtClean="0">
              <a:latin typeface="Calibri" pitchFamily="34" charset="0"/>
            </a:endParaRPr>
          </a:p>
          <a:p>
            <a:endParaRPr lang="en-US" sz="2400" dirty="0"/>
          </a:p>
        </p:txBody>
      </p:sp>
      <p:pic>
        <p:nvPicPr>
          <p:cNvPr id="5" name="Picture 2" descr="C:\Users\nstiles\Desktop\dollar heart.jpg"/>
          <p:cNvPicPr>
            <a:picLocks noChangeAspect="1" noChangeArrowheads="1"/>
          </p:cNvPicPr>
          <p:nvPr/>
        </p:nvPicPr>
        <p:blipFill>
          <a:blip r:embed="rId3" cstate="print"/>
          <a:srcRect l="20833" t="4286" r="16667" b="5714"/>
          <a:stretch>
            <a:fillRect/>
          </a:stretch>
        </p:blipFill>
        <p:spPr bwMode="auto">
          <a:xfrm>
            <a:off x="4804229" y="2514600"/>
            <a:ext cx="4263571" cy="3581400"/>
          </a:xfrm>
          <a:prstGeom prst="rect">
            <a:avLst/>
          </a:prstGeom>
          <a:noFill/>
        </p:spPr>
      </p:pic>
      <p:pic>
        <p:nvPicPr>
          <p:cNvPr id="6" name="Picture 2" descr="IC3 Logo (Large)">
            <a:hlinkClick r:id="rId4"/>
          </p:cNvPr>
          <p:cNvPicPr>
            <a:picLocks noChangeAspect="1" noChangeArrowheads="1"/>
          </p:cNvPicPr>
          <p:nvPr/>
        </p:nvPicPr>
        <p:blipFill>
          <a:blip r:embed="rId5" cstate="print"/>
          <a:srcRect/>
          <a:stretch>
            <a:fillRect/>
          </a:stretch>
        </p:blipFill>
        <p:spPr bwMode="auto">
          <a:xfrm>
            <a:off x="685800" y="4989919"/>
            <a:ext cx="1543050" cy="1106081"/>
          </a:xfrm>
          <a:prstGeom prst="rect">
            <a:avLst/>
          </a:prstGeom>
          <a:noFill/>
        </p:spPr>
      </p:pic>
      <p:pic>
        <p:nvPicPr>
          <p:cNvPr id="7" name="Picture 12" descr="http://b-i.forbesimg.com/larrymagid/files/2013/04/Screen-Shot-2013-04-25-at-11.47.16-AM.png"/>
          <p:cNvPicPr>
            <a:picLocks noChangeAspect="1" noChangeArrowheads="1"/>
          </p:cNvPicPr>
          <p:nvPr/>
        </p:nvPicPr>
        <p:blipFill>
          <a:blip r:embed="rId6" cstate="print"/>
          <a:srcRect/>
          <a:stretch>
            <a:fillRect/>
          </a:stretch>
        </p:blipFill>
        <p:spPr bwMode="auto">
          <a:xfrm>
            <a:off x="2667000" y="4953000"/>
            <a:ext cx="1296538" cy="1143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Autofit/>
          </a:bodyPr>
          <a:lstStyle/>
          <a:p>
            <a:r>
              <a:rPr lang="en-US" dirty="0" smtClean="0"/>
              <a:t>How the scam works</a:t>
            </a:r>
            <a:endParaRPr lang="en-US" dirty="0"/>
          </a:p>
        </p:txBody>
      </p:sp>
      <p:sp>
        <p:nvSpPr>
          <p:cNvPr id="11" name="Content Placeholder 2"/>
          <p:cNvSpPr>
            <a:spLocks noGrp="1"/>
          </p:cNvSpPr>
          <p:nvPr>
            <p:ph idx="1"/>
          </p:nvPr>
        </p:nvSpPr>
        <p:spPr>
          <a:xfrm>
            <a:off x="609600" y="2209800"/>
            <a:ext cx="8077200" cy="4114800"/>
          </a:xfrm>
        </p:spPr>
        <p:txBody>
          <a:bodyPr>
            <a:normAutofit/>
          </a:bodyPr>
          <a:lstStyle/>
          <a:p>
            <a:r>
              <a:rPr lang="en-US" sz="2400" dirty="0" smtClean="0">
                <a:latin typeface="Calibri" pitchFamily="34" charset="0"/>
              </a:rPr>
              <a:t>Victim is usually looking for a relationship (i.e. registered on dating site, social media).</a:t>
            </a:r>
          </a:p>
          <a:p>
            <a:r>
              <a:rPr lang="en-US" sz="2400" dirty="0" smtClean="0">
                <a:latin typeface="Calibri" pitchFamily="34" charset="0"/>
              </a:rPr>
              <a:t>Victim is contacted by someone who is their “ideal” match.</a:t>
            </a:r>
          </a:p>
          <a:p>
            <a:r>
              <a:rPr lang="en-US" sz="2400" dirty="0" smtClean="0">
                <a:latin typeface="Calibri" pitchFamily="34" charset="0"/>
              </a:rPr>
              <a:t>Scammer will quickly try to communicate privately with victim.</a:t>
            </a:r>
          </a:p>
          <a:p>
            <a:pPr>
              <a:buNone/>
            </a:pPr>
            <a:endParaRPr lang="en-US" sz="2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2327</Words>
  <Application>Microsoft Office PowerPoint</Application>
  <PresentationFormat>On-screen Show (4:3)</PresentationFormat>
  <Paragraphs>170</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Romance Scams</vt:lpstr>
      <vt:lpstr>Meet Katherine</vt:lpstr>
      <vt:lpstr>Online Dating Profile</vt:lpstr>
      <vt:lpstr>PowerPoint Presentation</vt:lpstr>
      <vt:lpstr>Katherine receives an email</vt:lpstr>
      <vt:lpstr>Meet David</vt:lpstr>
      <vt:lpstr>PowerPoint Presentation</vt:lpstr>
      <vt:lpstr>What is a romance scam?</vt:lpstr>
      <vt:lpstr>How the scam works</vt:lpstr>
      <vt:lpstr>PowerPoint Presentation</vt:lpstr>
      <vt:lpstr>Katherine receives an email</vt:lpstr>
      <vt:lpstr>They agree to meet each other</vt:lpstr>
      <vt:lpstr>As the scam evolves</vt:lpstr>
      <vt:lpstr>Other scam tactics</vt:lpstr>
      <vt:lpstr>Who is David?</vt:lpstr>
      <vt:lpstr>Who is Katherine?</vt:lpstr>
      <vt:lpstr>Romance scam prevention</vt:lpstr>
      <vt:lpstr>TIPS to avoid victimization</vt:lpstr>
      <vt:lpstr>What to do if you are a victim</vt:lpstr>
      <vt:lpstr>What to do if you are a victim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Romance Scams</dc:title>
  <dc:creator/>
  <cp:lastModifiedBy/>
  <cp:revision>331</cp:revision>
  <dcterms:created xsi:type="dcterms:W3CDTF">2015-01-21T15:07:18Z</dcterms:created>
  <dcterms:modified xsi:type="dcterms:W3CDTF">2017-01-17T17:17:43Z</dcterms:modified>
</cp:coreProperties>
</file>