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sldIdLst>
    <p:sldId id="273" r:id="rId2"/>
    <p:sldId id="257" r:id="rId3"/>
    <p:sldId id="279" r:id="rId4"/>
    <p:sldId id="258" r:id="rId5"/>
    <p:sldId id="259" r:id="rId6"/>
    <p:sldId id="274" r:id="rId7"/>
    <p:sldId id="262" r:id="rId8"/>
    <p:sldId id="276" r:id="rId9"/>
    <p:sldId id="264" r:id="rId10"/>
    <p:sldId id="278" r:id="rId11"/>
    <p:sldId id="277" r:id="rId12"/>
    <p:sldId id="266" r:id="rId13"/>
    <p:sldId id="268" r:id="rId14"/>
    <p:sldId id="275" r:id="rId15"/>
    <p:sldId id="271"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NzJZwOiPEhkEvlsQbjT62g==" hashData="9ocwomVpax5Z43V1AJwvaeuM3yk="/>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4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4" autoAdjust="0"/>
    <p:restoredTop sz="80714" autoAdjust="0"/>
  </p:normalViewPr>
  <p:slideViewPr>
    <p:cSldViewPr>
      <p:cViewPr varScale="1">
        <p:scale>
          <a:sx n="88" d="100"/>
          <a:sy n="88" d="100"/>
        </p:scale>
        <p:origin x="-510" y="-102"/>
      </p:cViewPr>
      <p:guideLst>
        <p:guide orient="horz" pos="2160"/>
        <p:guide pos="2880"/>
      </p:guideLst>
    </p:cSldViewPr>
  </p:slideViewPr>
  <p:outlineViewPr>
    <p:cViewPr>
      <p:scale>
        <a:sx n="33" d="100"/>
        <a:sy n="33" d="100"/>
      </p:scale>
      <p:origin x="42" y="9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a:p>
        </p:txBody>
      </p:sp>
    </p:spTree>
    <p:extLst>
      <p:ext uri="{BB962C8B-B14F-4D97-AF65-F5344CB8AC3E}">
        <p14:creationId xmlns:p14="http://schemas.microsoft.com/office/powerpoint/2010/main" val="5484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t>Most cyber threats and computer-related crimes are initiated by the use of some type of phishing scam. Phishing</a:t>
            </a:r>
            <a:r>
              <a:rPr lang="en-US" sz="1100" baseline="0" dirty="0" smtClean="0"/>
              <a:t> is a type of scam in which a scammer attempts to obtain sensitive information, money, or access to your computer system by appearing to be a legitimate company or individual. In some instances, email accounts are compromised and then phishing emails are sent out to the contacts within the compromised email account.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end goal of all of these scams is to convince you to open their email, respond to their solicitation, and inquire as to how to go about collecting your winnings or take advantage of their free offer to rid your system of clutter and spyware.  As the term suggests, once you have taken the bait, you are hooked.  As with actual fishing, the person holding the fishing pole has no idea who or what will bite on their line.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Phishing</a:t>
            </a:r>
            <a:r>
              <a:rPr lang="en-US" sz="1200" kern="1200" baseline="0" dirty="0" smtClean="0">
                <a:solidFill>
                  <a:schemeClr val="tx1"/>
                </a:solidFill>
                <a:latin typeface="+mn-lt"/>
                <a:ea typeface="+mn-ea"/>
                <a:cs typeface="+mn-cs"/>
              </a:rPr>
              <a:t> scams don’t always arrive in the form of an email. Some can come in the form of a phone call which can be referred to as Social Engineering. The phone call will likely come from what seems to be a trusted source such as your bank, insurance company, or a large corporation. The intent of the phone call is to gain personally identifiable information, remote access to your computer, or the password to your bank account.</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Let’s</a:t>
            </a:r>
            <a:r>
              <a:rPr lang="en-US" sz="1100" kern="1200" baseline="0" dirty="0" smtClean="0">
                <a:solidFill>
                  <a:schemeClr val="tx1"/>
                </a:solidFill>
                <a:latin typeface="+mn-lt"/>
                <a:ea typeface="+mn-ea"/>
                <a:cs typeface="+mn-cs"/>
              </a:rPr>
              <a:t> go back and take a look at Samantha’s situation. Is there anything she could have done to prevent being victimized? YES. As you can see on the screen there are a few specific things she could have done that could have prevented this from occurring. </a:t>
            </a:r>
          </a:p>
          <a:p>
            <a:endParaRPr lang="en-US" sz="1100" kern="1200" baseline="0" dirty="0" smtClean="0">
              <a:solidFill>
                <a:schemeClr val="tx1"/>
              </a:solidFill>
              <a:latin typeface="+mn-lt"/>
              <a:ea typeface="+mn-ea"/>
              <a:cs typeface="+mn-cs"/>
            </a:endParaRPr>
          </a:p>
          <a:p>
            <a:endParaRPr lang="en-US" sz="11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0" indent="0">
              <a:buNone/>
            </a:pPr>
            <a:r>
              <a:rPr lang="en-US" sz="1200" dirty="0" smtClean="0"/>
              <a:t>In general the best way to avoid becoming a victim of most computer related crimes is to be suspicious of literally every communication that comes to you via the internet.  If you don’t recognize the address of the communication, don’t open it. Shred any non essential papers, credit card solicitations, bank statements, monthly bills, and any account transfer offers.</a:t>
            </a: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Here</a:t>
            </a:r>
            <a:r>
              <a:rPr lang="en-US" sz="1200" kern="1200" baseline="0" dirty="0" smtClean="0">
                <a:solidFill>
                  <a:schemeClr val="tx1"/>
                </a:solidFill>
                <a:latin typeface="+mn-lt"/>
                <a:ea typeface="+mn-ea"/>
                <a:cs typeface="+mn-cs"/>
              </a:rPr>
              <a:t> is a list of ways to report  computer crimes.</a:t>
            </a:r>
            <a:endParaRPr lang="en-US" sz="1200" kern="1200" dirty="0" smtClean="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smtClean="0">
                <a:solidFill>
                  <a:schemeClr val="tx1"/>
                </a:solidFill>
                <a:latin typeface="+mn-lt"/>
                <a:ea typeface="+mn-ea"/>
                <a:cs typeface="+mn-cs"/>
              </a:rPr>
              <a:t>**</a:t>
            </a:r>
            <a:r>
              <a:rPr lang="en-US" sz="1200" u="sng" kern="1200" smtClean="0">
                <a:solidFill>
                  <a:schemeClr val="tx1"/>
                </a:solidFill>
                <a:latin typeface="+mn-lt"/>
                <a:ea typeface="+mn-ea"/>
                <a:cs typeface="+mn-cs"/>
              </a:rPr>
              <a:t>Instructor Note</a:t>
            </a:r>
            <a:r>
              <a:rPr lang="en-US" sz="1200" kern="1200" smtClean="0">
                <a:solidFill>
                  <a:schemeClr val="tx1"/>
                </a:solidFill>
                <a:latin typeface="+mn-lt"/>
                <a:ea typeface="+mn-ea"/>
                <a:cs typeface="+mn-cs"/>
              </a:rPr>
              <a:t>: Ask the participants if they have any questions about Computer Crimes, prevention tips, or how to report this type of fraud.**</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Meet</a:t>
            </a:r>
            <a:r>
              <a:rPr lang="en-US" baseline="0" dirty="0" smtClean="0"/>
              <a:t> Samantha, an architect who currently works for a large architectural firm.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Last week Samantha received an email from a friend on her work computer. When she opened the email there was a link in the email, but no message. She clicked the link thinking her friend was sharing something with her, but the link didn’t really go anywhere. At the time she really didn’t think anything about it.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Later</a:t>
            </a:r>
            <a:r>
              <a:rPr lang="en-US" baseline="0" dirty="0" smtClean="0"/>
              <a:t> that day Samantha logs back onto her computer to get some work done and is presented with this notice from the FBI stating that her computer had been locked due to the violation of the federal laws of the United States of America. Samantha begins to panic and worries that maybe her husband did something he shouldn’t have or someone remotely accessed her machine. Afraid to contact her employer, Samantha purchases a Green Dot Card and loads it with $200 to pay the fine.</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Samantha logs back on to her computer to pay the required fine in order to use her machine. After entering the card information, the message that appeared to be locking her machine disappears.</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Concerned, Samantha calls </a:t>
            </a:r>
            <a:r>
              <a:rPr lang="en-US" sz="1200" kern="1200" baseline="0" dirty="0" smtClean="0">
                <a:solidFill>
                  <a:schemeClr val="tx1"/>
                </a:solidFill>
                <a:latin typeface="+mn-lt"/>
                <a:ea typeface="+mn-ea"/>
                <a:cs typeface="+mn-cs"/>
              </a:rPr>
              <a:t>her husband and tells him what happened and asks him about his use of her computer. He tells her that the he only used her computer to check his email. He is concerned too and tells her she shouldn’t have paid the money and that she needs to contact the police.</a:t>
            </a:r>
          </a:p>
          <a:p>
            <a:endParaRPr lang="en-US" sz="1200"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Computer crime is a very broad term that can have several meanings:</a:t>
            </a:r>
          </a:p>
          <a:p>
            <a:r>
              <a:rPr lang="en-US" sz="1200" kern="1200" dirty="0" smtClean="0">
                <a:solidFill>
                  <a:schemeClr val="tx1"/>
                </a:solidFill>
                <a:latin typeface="+mn-lt"/>
                <a:ea typeface="+mn-ea"/>
                <a:cs typeface="+mn-cs"/>
              </a:rPr>
              <a:t> </a:t>
            </a:r>
          </a:p>
          <a:p>
            <a:pPr lvl="0">
              <a:buFont typeface="Arial" pitchFamily="34" charset="0"/>
              <a:buChar char="•"/>
            </a:pPr>
            <a:r>
              <a:rPr lang="en-US" sz="1200" kern="1200" dirty="0" smtClean="0">
                <a:solidFill>
                  <a:schemeClr val="tx1"/>
                </a:solidFill>
                <a:latin typeface="+mn-lt"/>
                <a:ea typeface="+mn-ea"/>
                <a:cs typeface="+mn-cs"/>
              </a:rPr>
              <a:t> A crime committed </a:t>
            </a:r>
            <a:r>
              <a:rPr lang="en-US" sz="1200" i="1" kern="1200" dirty="0" smtClean="0">
                <a:solidFill>
                  <a:schemeClr val="tx1"/>
                </a:solidFill>
                <a:latin typeface="+mn-lt"/>
                <a:ea typeface="+mn-ea"/>
                <a:cs typeface="+mn-cs"/>
              </a:rPr>
              <a:t>against</a:t>
            </a:r>
            <a:r>
              <a:rPr lang="en-US" sz="1200" kern="1200" dirty="0" smtClean="0">
                <a:solidFill>
                  <a:schemeClr val="tx1"/>
                </a:solidFill>
                <a:latin typeface="+mn-lt"/>
                <a:ea typeface="+mn-ea"/>
                <a:cs typeface="+mn-cs"/>
              </a:rPr>
              <a:t> a computer (computer as the target of a crime)</a:t>
            </a:r>
          </a:p>
          <a:p>
            <a:pPr lvl="0">
              <a:buFont typeface="Arial" pitchFamily="34" charset="0"/>
              <a:buChar char="•"/>
            </a:pPr>
            <a:r>
              <a:rPr lang="en-US" sz="1200" kern="1200" dirty="0" smtClean="0">
                <a:solidFill>
                  <a:schemeClr val="tx1"/>
                </a:solidFill>
                <a:latin typeface="+mn-lt"/>
                <a:ea typeface="+mn-ea"/>
                <a:cs typeface="+mn-cs"/>
              </a:rPr>
              <a:t> A crime committed </a:t>
            </a:r>
            <a:r>
              <a:rPr lang="en-US" sz="1200" i="1" kern="1200" dirty="0" smtClean="0">
                <a:solidFill>
                  <a:schemeClr val="tx1"/>
                </a:solidFill>
                <a:latin typeface="+mn-lt"/>
                <a:ea typeface="+mn-ea"/>
                <a:cs typeface="+mn-cs"/>
              </a:rPr>
              <a:t>using</a:t>
            </a:r>
            <a:r>
              <a:rPr lang="en-US" sz="1200" kern="1200" dirty="0" smtClean="0">
                <a:solidFill>
                  <a:schemeClr val="tx1"/>
                </a:solidFill>
                <a:latin typeface="+mn-lt"/>
                <a:ea typeface="+mn-ea"/>
                <a:cs typeface="+mn-cs"/>
              </a:rPr>
              <a:t> a computer (computer as the instrument of crime) such as fraud or identity theft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Cybercrime (another broad term—this presentation will use it to mean hacking and phishing)</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While cybercrime encompasses a broad spectrum of offenses, the threats most likely to be encountered by the average computer user include hacking, intrusion, and malware.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err="1" smtClean="0"/>
              <a:t>Ransomware</a:t>
            </a:r>
            <a:r>
              <a:rPr lang="en-US" sz="1100" dirty="0" smtClean="0"/>
              <a:t> is a version of malicious software that is designed to do exactly what the name implies. </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2209800"/>
            <a:ext cx="82296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smtClean="0">
                <a:solidFill>
                  <a:schemeClr val="bg1"/>
                </a:solidFill>
              </a:rPr>
              <a:t>Computer Crimes</a:t>
            </a:r>
            <a:endParaRPr lang="en-US" sz="2400" i="1"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68C3E2-60B3-408C-A6B0-2D53E577276F}"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68C3E2-60B3-408C-A6B0-2D53E577276F}" type="datetimeFigureOut">
              <a:rPr lang="en-US" smtClean="0"/>
              <a:pPr/>
              <a:t>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68C3E2-60B3-408C-A6B0-2D53E577276F}" type="datetimeFigureOut">
              <a:rPr lang="en-US" smtClean="0"/>
              <a:pPr/>
              <a:t>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gif"/><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ftc.gov/complai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ic3.gov/default.aspx" TargetMode="External"/><Relationship Id="rId7" Type="http://schemas.openxmlformats.org/officeDocument/2006/relationships/hyperlink" Target="http://www.ic3.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 Id="rId5"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4" Type="http://schemas.openxmlformats.org/officeDocument/2006/relationships/image" Target="../media/image13.jpeg"/><Relationship Id="rId9" Type="http://schemas.openxmlformats.org/officeDocument/2006/relationships/hyperlink" Target="http://www.ft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smtClean="0">
                <a:solidFill>
                  <a:schemeClr val="bg1"/>
                </a:solidFill>
                <a:latin typeface="Articulate Narrow" pitchFamily="2" charset="0"/>
              </a:rPr>
              <a:t>Computer Crimes</a:t>
            </a:r>
            <a:endParaRPr lang="en-US" sz="3600" dirty="0">
              <a:solidFill>
                <a:schemeClr val="bg1"/>
              </a:solidFill>
              <a:latin typeface="Articulate Narrow" pitchFamily="2" charset="0"/>
            </a:endParaRP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21" name="Picture 20" descr="shutterstock_172084607.jpg"/>
          <p:cNvPicPr>
            <a:picLocks noChangeAspect="1"/>
          </p:cNvPicPr>
          <p:nvPr/>
        </p:nvPicPr>
        <p:blipFill>
          <a:blip r:embed="rId4" cstate="print"/>
          <a:srcRect l="9750" t="18012" r="143" b="27952"/>
          <a:stretch>
            <a:fillRect/>
          </a:stretch>
        </p:blipFill>
        <p:spPr>
          <a:xfrm>
            <a:off x="0" y="1366835"/>
            <a:ext cx="5462071" cy="2258568"/>
          </a:xfrm>
          <a:prstGeom prst="rect">
            <a:avLst/>
          </a:prstGeom>
          <a:effectLst>
            <a:innerShdw blurRad="114300">
              <a:prstClr val="black"/>
            </a:innerShdw>
          </a:effectLst>
        </p:spPr>
      </p:pic>
      <p:pic>
        <p:nvPicPr>
          <p:cNvPr id="22" name="Picture 21" descr="shutterstock_127762841.jpg"/>
          <p:cNvPicPr preferRelativeResize="0">
            <a:picLocks/>
          </p:cNvPicPr>
          <p:nvPr/>
        </p:nvPicPr>
        <p:blipFill>
          <a:blip r:embed="rId5" cstate="print"/>
          <a:srcRect l="10721" t="37500" r="4744" b="18750"/>
          <a:stretch>
            <a:fillRect/>
          </a:stretch>
        </p:blipFill>
        <p:spPr>
          <a:xfrm>
            <a:off x="5562600" y="1371600"/>
            <a:ext cx="3581400" cy="2240280"/>
          </a:xfrm>
          <a:prstGeom prst="rect">
            <a:avLst/>
          </a:prstGeom>
          <a:effectLst>
            <a:innerShdw blurRad="114300">
              <a:prstClr val="black"/>
            </a:innerShdw>
          </a:effectLst>
        </p:spPr>
      </p:pic>
      <p:pic>
        <p:nvPicPr>
          <p:cNvPr id="18" name="Picture 17" descr="IACP_Logo.gif"/>
          <p:cNvPicPr>
            <a:picLocks noChangeAspect="1"/>
          </p:cNvPicPr>
          <p:nvPr/>
        </p:nvPicPr>
        <p:blipFill>
          <a:blip r:embed="rId6" cstate="print"/>
          <a:stretch>
            <a:fillRect/>
          </a:stretch>
        </p:blipFill>
        <p:spPr>
          <a:xfrm>
            <a:off x="7162803" y="4630263"/>
            <a:ext cx="1271427" cy="1271427"/>
          </a:xfrm>
          <a:prstGeom prst="rect">
            <a:avLst/>
          </a:prstGeom>
        </p:spPr>
      </p:pic>
      <p:sp>
        <p:nvSpPr>
          <p:cNvPr id="19" name="TextBox 18"/>
          <p:cNvSpPr txBox="1"/>
          <p:nvPr/>
        </p:nvSpPr>
        <p:spPr>
          <a:xfrm>
            <a:off x="0" y="5850315"/>
            <a:ext cx="8915400" cy="584775"/>
          </a:xfrm>
          <a:prstGeom prst="rect">
            <a:avLst/>
          </a:prstGeom>
          <a:noFill/>
        </p:spPr>
        <p:txBody>
          <a:bodyPr wrap="square" rtlCol="0">
            <a:spAutoFit/>
          </a:bodyPr>
          <a:lstStyle/>
          <a:p>
            <a:r>
              <a:rPr lang="en-US" sz="800" dirty="0" smtClean="0">
                <a:solidFill>
                  <a:schemeClr val="tx1">
                    <a:lumMod val="65000"/>
                    <a:lumOff val="35000"/>
                  </a:schemeClr>
                </a:solidFill>
              </a:rPr>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pic>
        <p:nvPicPr>
          <p:cNvPr id="20" name="Picture 19" descr="NW3C_logo_color.png"/>
          <p:cNvPicPr>
            <a:picLocks noChangeAspect="1"/>
          </p:cNvPicPr>
          <p:nvPr/>
        </p:nvPicPr>
        <p:blipFill>
          <a:blip r:embed="rId7" cstate="print"/>
          <a:stretch>
            <a:fillRect/>
          </a:stretch>
        </p:blipFill>
        <p:spPr>
          <a:xfrm>
            <a:off x="457200" y="4753206"/>
            <a:ext cx="2209800" cy="11049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971800"/>
            <a:ext cx="9144000" cy="29718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152400" y="1295400"/>
            <a:ext cx="8839200" cy="914400"/>
          </a:xfrm>
        </p:spPr>
        <p:txBody>
          <a:bodyPr>
            <a:normAutofit/>
          </a:bodyPr>
          <a:lstStyle/>
          <a:p>
            <a:r>
              <a:rPr lang="en-US" dirty="0" smtClean="0"/>
              <a:t>Phishing Scams</a:t>
            </a:r>
            <a:endParaRPr lang="en-US" dirty="0"/>
          </a:p>
        </p:txBody>
      </p:sp>
      <p:sp>
        <p:nvSpPr>
          <p:cNvPr id="11" name="Content Placeholder 2"/>
          <p:cNvSpPr>
            <a:spLocks noGrp="1"/>
          </p:cNvSpPr>
          <p:nvPr>
            <p:ph idx="1"/>
          </p:nvPr>
        </p:nvSpPr>
        <p:spPr>
          <a:xfrm>
            <a:off x="419100" y="2209800"/>
            <a:ext cx="8305800" cy="762000"/>
          </a:xfrm>
        </p:spPr>
        <p:txBody>
          <a:bodyPr>
            <a:normAutofit fontScale="92500"/>
          </a:bodyPr>
          <a:lstStyle/>
          <a:p>
            <a:pPr marL="0" indent="0">
              <a:buNone/>
            </a:pPr>
            <a:r>
              <a:rPr lang="en-US" sz="1900" dirty="0" smtClean="0"/>
              <a:t>A type of scam in which a scammer attempts to obtain sensitive information, money, or access to your computer system by appearing to be a legitimate company or individual. </a:t>
            </a:r>
            <a:endParaRPr lang="en-US" sz="1900" dirty="0"/>
          </a:p>
          <a:p>
            <a:endParaRPr lang="en-US" sz="2000" dirty="0"/>
          </a:p>
        </p:txBody>
      </p:sp>
      <p:pic>
        <p:nvPicPr>
          <p:cNvPr id="5" name="Picture 4" descr="shutterstock_223094779 (1).jpg"/>
          <p:cNvPicPr>
            <a:picLocks noChangeAspect="1"/>
          </p:cNvPicPr>
          <p:nvPr/>
        </p:nvPicPr>
        <p:blipFill>
          <a:blip r:embed="rId3" cstate="print"/>
          <a:stretch>
            <a:fillRect/>
          </a:stretch>
        </p:blipFill>
        <p:spPr>
          <a:xfrm>
            <a:off x="0" y="3048000"/>
            <a:ext cx="3429000" cy="2819400"/>
          </a:xfrm>
          <a:prstGeom prst="rect">
            <a:avLst/>
          </a:prstGeom>
        </p:spPr>
      </p:pic>
      <p:sp>
        <p:nvSpPr>
          <p:cNvPr id="7" name="Rectangle 6"/>
          <p:cNvSpPr/>
          <p:nvPr/>
        </p:nvSpPr>
        <p:spPr>
          <a:xfrm>
            <a:off x="3505200" y="3048000"/>
            <a:ext cx="5638800" cy="28194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581400" y="3124200"/>
            <a:ext cx="5562600" cy="2677656"/>
          </a:xfrm>
          <a:prstGeom prst="rect">
            <a:avLst/>
          </a:prstGeom>
          <a:noFill/>
        </p:spPr>
        <p:txBody>
          <a:bodyPr wrap="square" rtlCol="0">
            <a:spAutoFit/>
          </a:bodyPr>
          <a:lstStyle/>
          <a:p>
            <a:pPr marL="231775" indent="-231775"/>
            <a:r>
              <a:rPr lang="en-US" sz="2400" dirty="0" smtClean="0"/>
              <a:t>Phishing scams can look like:</a:t>
            </a:r>
          </a:p>
          <a:p>
            <a:pPr marL="231775" indent="-231775">
              <a:buFont typeface="Arial" pitchFamily="34" charset="0"/>
              <a:buChar char="•"/>
            </a:pPr>
            <a:r>
              <a:rPr lang="en-US" dirty="0" smtClean="0"/>
              <a:t>Email from governmental agencies, banks, utility companies, etc.</a:t>
            </a:r>
          </a:p>
          <a:p>
            <a:pPr marL="231775" indent="-231775">
              <a:buFont typeface="Arial" pitchFamily="34" charset="0"/>
              <a:buChar char="•"/>
            </a:pPr>
            <a:r>
              <a:rPr lang="en-US" dirty="0" smtClean="0"/>
              <a:t>Announcement that you have won the lottery, or inherited money from someone you don’t know.</a:t>
            </a:r>
          </a:p>
          <a:p>
            <a:pPr marL="231775" indent="-231775">
              <a:buFont typeface="Arial" pitchFamily="34" charset="0"/>
              <a:buChar char="•"/>
            </a:pPr>
            <a:r>
              <a:rPr lang="en-US" dirty="0" smtClean="0"/>
              <a:t>Advertisement offering to scan and clean the hard drive of your computer.</a:t>
            </a:r>
          </a:p>
          <a:p>
            <a:pPr marL="231775" indent="-231775">
              <a:buFont typeface="Arial" pitchFamily="34" charset="0"/>
              <a:buChar char="•"/>
            </a:pPr>
            <a:r>
              <a:rPr lang="en-US" u="sng" dirty="0" smtClean="0"/>
              <a:t>Can originate in the form of a phone call.</a:t>
            </a:r>
          </a:p>
          <a:p>
            <a:pPr marL="231775" indent="-231775">
              <a:buFont typeface="Arial" pitchFamily="34" charset="0"/>
              <a:buChar cha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Social Engineering</a:t>
            </a:r>
            <a:endParaRPr lang="en-US" dirty="0"/>
          </a:p>
        </p:txBody>
      </p:sp>
      <p:sp>
        <p:nvSpPr>
          <p:cNvPr id="11" name="Content Placeholder 2"/>
          <p:cNvSpPr>
            <a:spLocks noGrp="1"/>
          </p:cNvSpPr>
          <p:nvPr>
            <p:ph idx="1"/>
          </p:nvPr>
        </p:nvSpPr>
        <p:spPr>
          <a:xfrm>
            <a:off x="609600" y="2209800"/>
            <a:ext cx="7924800" cy="4114800"/>
          </a:xfrm>
        </p:spPr>
        <p:txBody>
          <a:bodyPr>
            <a:normAutofit/>
          </a:bodyPr>
          <a:lstStyle/>
          <a:p>
            <a:pPr marL="0" indent="0">
              <a:buNone/>
            </a:pPr>
            <a:r>
              <a:rPr lang="en-US" sz="1800" dirty="0" smtClean="0"/>
              <a:t>Not all phishing attacks </a:t>
            </a:r>
            <a:r>
              <a:rPr lang="en-US" sz="1800" b="1" i="1" dirty="0" smtClean="0"/>
              <a:t>originate</a:t>
            </a:r>
            <a:r>
              <a:rPr lang="en-US" sz="1800" dirty="0" smtClean="0"/>
              <a:t> with a computer. Victims may get a phone call claiming to be from:</a:t>
            </a:r>
            <a:br>
              <a:rPr lang="en-US" sz="1800" dirty="0" smtClean="0"/>
            </a:br>
            <a:endParaRPr lang="en-US" sz="1800" dirty="0" smtClean="0"/>
          </a:p>
          <a:p>
            <a:pPr lvl="0"/>
            <a:r>
              <a:rPr lang="en-US" sz="1800" dirty="0" smtClean="0"/>
              <a:t>A bank, claiming that personal account information needs to be updated or changed.</a:t>
            </a:r>
          </a:p>
          <a:p>
            <a:pPr lvl="0"/>
            <a:r>
              <a:rPr lang="en-US" sz="1800" dirty="0" smtClean="0"/>
              <a:t>An insurance company, threatening to drop coverage if personal information is not updated.</a:t>
            </a:r>
          </a:p>
          <a:p>
            <a:r>
              <a:rPr lang="en-US" sz="1800" dirty="0" smtClean="0"/>
              <a:t>A computer company (often Microsoft), claiming that the victim’s computer has been infected with a virus.</a:t>
            </a:r>
            <a:br>
              <a:rPr lang="en-US" sz="1800" dirty="0" smtClean="0"/>
            </a:br>
            <a:endParaRPr lang="en-US" sz="1800" dirty="0" smtClean="0"/>
          </a:p>
          <a:p>
            <a:pPr marL="0" indent="0">
              <a:buNone/>
            </a:pPr>
            <a:r>
              <a:rPr lang="en-US" sz="1800" dirty="0" smtClean="0"/>
              <a:t>During the phone call, the scammer attempts to gain personally identifiable information, computer access, or bank account information.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fontScale="90000"/>
          </a:bodyPr>
          <a:lstStyle/>
          <a:p>
            <a:r>
              <a:rPr lang="en-US" sz="3600" dirty="0" smtClean="0"/>
              <a:t>Could Samantha have prevented her situation?</a:t>
            </a:r>
            <a:endParaRPr lang="en-US" sz="3600" dirty="0"/>
          </a:p>
        </p:txBody>
      </p:sp>
      <p:sp>
        <p:nvSpPr>
          <p:cNvPr id="5" name="Content Placeholder 4"/>
          <p:cNvSpPr>
            <a:spLocks noGrp="1"/>
          </p:cNvSpPr>
          <p:nvPr>
            <p:ph idx="1"/>
          </p:nvPr>
        </p:nvSpPr>
        <p:spPr>
          <a:xfrm>
            <a:off x="152400" y="2057400"/>
            <a:ext cx="4724400" cy="4572000"/>
          </a:xfrm>
        </p:spPr>
        <p:txBody>
          <a:bodyPr>
            <a:normAutofit/>
          </a:bodyPr>
          <a:lstStyle/>
          <a:p>
            <a:pPr marL="0" indent="0" algn="ctr">
              <a:buNone/>
            </a:pPr>
            <a:r>
              <a:rPr lang="en-US" b="1" dirty="0" smtClean="0">
                <a:solidFill>
                  <a:schemeClr val="accent3">
                    <a:lumMod val="75000"/>
                  </a:schemeClr>
                </a:solidFill>
              </a:rPr>
              <a:t>YES</a:t>
            </a:r>
          </a:p>
          <a:p>
            <a:pPr marL="346075" indent="-346075"/>
            <a:r>
              <a:rPr lang="en-US" sz="2000" dirty="0" smtClean="0">
                <a:solidFill>
                  <a:schemeClr val="tx1">
                    <a:lumMod val="95000"/>
                    <a:lumOff val="5000"/>
                  </a:schemeClr>
                </a:solidFill>
              </a:rPr>
              <a:t>Before clicking the link, she could have contacted her friend to verify that she sent the email.</a:t>
            </a:r>
          </a:p>
          <a:p>
            <a:pPr marL="346075" indent="-346075"/>
            <a:r>
              <a:rPr lang="en-US" sz="2000" dirty="0" smtClean="0">
                <a:solidFill>
                  <a:schemeClr val="tx1">
                    <a:lumMod val="95000"/>
                    <a:lumOff val="5000"/>
                  </a:schemeClr>
                </a:solidFill>
              </a:rPr>
              <a:t>She could have called the FBI to verify the message before paying the fine.</a:t>
            </a:r>
          </a:p>
          <a:p>
            <a:pPr marL="346075" indent="-346075"/>
            <a:endParaRPr lang="en-US" sz="2000" dirty="0">
              <a:solidFill>
                <a:schemeClr val="tx1">
                  <a:lumMod val="95000"/>
                  <a:lumOff val="5000"/>
                </a:schemeClr>
              </a:solidFill>
            </a:endParaRPr>
          </a:p>
        </p:txBody>
      </p:sp>
      <p:pic>
        <p:nvPicPr>
          <p:cNvPr id="6" name="Picture 5" descr="shutterstock_236197600.jpg"/>
          <p:cNvPicPr>
            <a:picLocks noChangeAspect="1"/>
          </p:cNvPicPr>
          <p:nvPr/>
        </p:nvPicPr>
        <p:blipFill>
          <a:blip r:embed="rId3" cstate="print"/>
          <a:srcRect b="14433"/>
          <a:stretch>
            <a:fillRect/>
          </a:stretch>
        </p:blipFill>
        <p:spPr>
          <a:xfrm>
            <a:off x="5029200" y="2438400"/>
            <a:ext cx="3875175" cy="253273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209800"/>
            <a:ext cx="8229600" cy="4114800"/>
          </a:xfrm>
        </p:spPr>
        <p:txBody>
          <a:bodyPr>
            <a:normAutofit/>
          </a:bodyPr>
          <a:lstStyle/>
          <a:p>
            <a:pPr lvl="0"/>
            <a:r>
              <a:rPr lang="en-US" sz="1800" dirty="0" smtClean="0"/>
              <a:t>No legitimate bank or business requests personal information via email.</a:t>
            </a:r>
          </a:p>
          <a:p>
            <a:pPr lvl="0"/>
            <a:r>
              <a:rPr lang="en-US" sz="1800" dirty="0" smtClean="0"/>
              <a:t>No law enforcement entity sends official legal notices via email.</a:t>
            </a:r>
          </a:p>
          <a:p>
            <a:pPr lvl="0"/>
            <a:r>
              <a:rPr lang="en-US" sz="1800" dirty="0" smtClean="0"/>
              <a:t>No legitimate software company calls computer users regarding computer viruses.</a:t>
            </a:r>
          </a:p>
          <a:p>
            <a:pPr lvl="0"/>
            <a:r>
              <a:rPr lang="en-US" sz="1800" dirty="0" smtClean="0"/>
              <a:t>Don’t click ads that suggest you can speed up your system by logging on to a website and scanning for malware.</a:t>
            </a:r>
          </a:p>
          <a:p>
            <a:pPr lvl="0"/>
            <a:r>
              <a:rPr lang="en-US" sz="1800" dirty="0" smtClean="0"/>
              <a:t>Back up valuable files frequently.</a:t>
            </a:r>
          </a:p>
          <a:p>
            <a:r>
              <a:rPr lang="en-US" sz="1800" dirty="0" smtClean="0"/>
              <a:t>Use strong passwords and change them regularly.</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TIPS to avoid </a:t>
            </a:r>
            <a:r>
              <a:rPr lang="en-US" dirty="0"/>
              <a:t>v</a:t>
            </a:r>
            <a:r>
              <a:rPr lang="en-US" dirty="0" smtClean="0"/>
              <a:t>ictimization</a:t>
            </a:r>
            <a:endParaRPr lang="en-US" dirty="0"/>
          </a:p>
        </p:txBody>
      </p:sp>
      <p:sp>
        <p:nvSpPr>
          <p:cNvPr id="11" name="Content Placeholder 2"/>
          <p:cNvSpPr>
            <a:spLocks noGrp="1"/>
          </p:cNvSpPr>
          <p:nvPr>
            <p:ph idx="1"/>
          </p:nvPr>
        </p:nvSpPr>
        <p:spPr>
          <a:xfrm>
            <a:off x="533400" y="2209800"/>
            <a:ext cx="8229600" cy="4114800"/>
          </a:xfrm>
        </p:spPr>
        <p:txBody>
          <a:bodyPr>
            <a:normAutofit/>
          </a:bodyPr>
          <a:lstStyle/>
          <a:p>
            <a:pPr marL="0" lvl="0" indent="0">
              <a:buNone/>
            </a:pPr>
            <a:r>
              <a:rPr lang="en-US" sz="1800" dirty="0" smtClean="0"/>
              <a:t>Certain types of communications are </a:t>
            </a:r>
            <a:r>
              <a:rPr lang="en-US" sz="1800" b="1" i="1" dirty="0" smtClean="0"/>
              <a:t>always</a:t>
            </a:r>
            <a:r>
              <a:rPr lang="en-US" sz="1800" dirty="0" smtClean="0"/>
              <a:t> a scam designed to entrap and victimize people.</a:t>
            </a:r>
          </a:p>
          <a:p>
            <a:pPr marL="0" lvl="0" indent="0">
              <a:buNone/>
            </a:pPr>
            <a:endParaRPr lang="en-US" sz="1800" dirty="0" smtClean="0"/>
          </a:p>
          <a:p>
            <a:pPr lvl="0"/>
            <a:r>
              <a:rPr lang="en-US" sz="1800" dirty="0" smtClean="0"/>
              <a:t>If you didn’t buy a lottery ticket, you didn’t win the lottery.</a:t>
            </a:r>
          </a:p>
          <a:p>
            <a:pPr lvl="0"/>
            <a:r>
              <a:rPr lang="en-US" sz="1800" dirty="0" smtClean="0"/>
              <a:t>If you have never visited a foreign country, no one there would entrust legitimate financial transactions to you.</a:t>
            </a:r>
          </a:p>
          <a:p>
            <a:pPr lvl="0"/>
            <a:r>
              <a:rPr lang="en-US" sz="1800" dirty="0" smtClean="0"/>
              <a:t>If you have never heard of the “uncle” who just passed away, you probably didn’t inherit his fortune.</a:t>
            </a:r>
          </a:p>
          <a:p>
            <a:r>
              <a:rPr lang="en-US" sz="1800" dirty="0" smtClean="0"/>
              <a:t>If it seems too good to be true, it probably is.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to do if you are a victim</a:t>
            </a:r>
            <a:endParaRPr lang="en-US" dirty="0"/>
          </a:p>
        </p:txBody>
      </p:sp>
      <p:sp>
        <p:nvSpPr>
          <p:cNvPr id="11" name="Content Placeholder 2"/>
          <p:cNvSpPr>
            <a:spLocks noGrp="1"/>
          </p:cNvSpPr>
          <p:nvPr>
            <p:ph idx="1"/>
          </p:nvPr>
        </p:nvSpPr>
        <p:spPr>
          <a:xfrm>
            <a:off x="533400" y="2209800"/>
            <a:ext cx="8229600" cy="4114800"/>
          </a:xfrm>
        </p:spPr>
        <p:txBody>
          <a:bodyPr>
            <a:normAutofit/>
          </a:bodyPr>
          <a:lstStyle/>
          <a:p>
            <a:pPr lvl="0"/>
            <a:r>
              <a:rPr lang="en-US" sz="2400" dirty="0" smtClean="0"/>
              <a:t>Report the incident to your local law enforcement agency.</a:t>
            </a:r>
          </a:p>
          <a:p>
            <a:pPr lvl="0"/>
            <a:r>
              <a:rPr lang="en-US" sz="2400" dirty="0" smtClean="0"/>
              <a:t>File a complaint with Internet Crime Complaint center @ </a:t>
            </a:r>
            <a:r>
              <a:rPr lang="en-US" sz="2400" dirty="0" smtClean="0">
                <a:solidFill>
                  <a:schemeClr val="accent3">
                    <a:lumMod val="50000"/>
                  </a:schemeClr>
                </a:solidFill>
                <a:hlinkClick r:id="rId3"/>
              </a:rPr>
              <a:t>www.ic3.gov</a:t>
            </a:r>
            <a:r>
              <a:rPr lang="en-US" sz="2400" dirty="0" smtClean="0"/>
              <a:t>.</a:t>
            </a:r>
          </a:p>
          <a:p>
            <a:pPr lvl="0"/>
            <a:r>
              <a:rPr lang="en-US" sz="2400" dirty="0" smtClean="0"/>
              <a:t>Submit a consumer complaint with the Federal Trade Commission @ </a:t>
            </a:r>
            <a:r>
              <a:rPr lang="en-US" sz="2400" dirty="0" smtClean="0">
                <a:hlinkClick r:id="rId4"/>
              </a:rPr>
              <a:t>www.ftc.gov/complaint</a:t>
            </a:r>
            <a:r>
              <a:rPr lang="en-US" sz="2400" dirty="0" smtClean="0"/>
              <a:t>.</a:t>
            </a:r>
          </a:p>
          <a:p>
            <a:pPr lvl="0"/>
            <a:r>
              <a:rPr lang="en-US" sz="2400" dirty="0" smtClean="0"/>
              <a:t>If you were scammed by someone claiming to represent a business, be sure to notify the actual business (bank, credit card company, etc).</a:t>
            </a:r>
          </a:p>
          <a:p>
            <a:pPr lvl="0"/>
            <a:endParaRPr lang="en-US" sz="2400" dirty="0" smtClean="0"/>
          </a:p>
          <a:p>
            <a:pPr lvl="0"/>
            <a:endParaRPr lang="en-US" sz="1800" dirty="0"/>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smtClean="0">
                <a:solidFill>
                  <a:schemeClr val="bg1"/>
                </a:solidFill>
                <a:latin typeface="Impact" pitchFamily="34" charset="0"/>
              </a:rPr>
              <a:t>QUESTIONS</a:t>
            </a:r>
            <a:endParaRPr lang="en-US" sz="6000" dirty="0">
              <a:solidFill>
                <a:schemeClr val="bg1"/>
              </a:solidFill>
              <a:latin typeface="Impact" pitchFamily="34" charset="0"/>
            </a:endParaRPr>
          </a:p>
        </p:txBody>
      </p:sp>
      <p:sp>
        <p:nvSpPr>
          <p:cNvPr id="4" name="TextBox 3"/>
          <p:cNvSpPr txBox="1"/>
          <p:nvPr/>
        </p:nvSpPr>
        <p:spPr>
          <a:xfrm>
            <a:off x="107730" y="5515451"/>
            <a:ext cx="8915400" cy="1723549"/>
          </a:xfrm>
          <a:prstGeom prst="rect">
            <a:avLst/>
          </a:prstGeom>
          <a:noFill/>
        </p:spPr>
        <p:txBody>
          <a:bodyPr wrap="square" rtlCol="0">
            <a:spAutoFit/>
          </a:bodyPr>
          <a:lstStyle/>
          <a:p>
            <a:r>
              <a:rPr lang="en-US" sz="800" dirty="0" smtClean="0">
                <a:solidFill>
                  <a:schemeClr val="tx1">
                    <a:lumMod val="65000"/>
                    <a:lumOff val="35000"/>
                  </a:schemeClr>
                </a:solidFill>
              </a:rPr>
              <a:t>Photo Credits: “94686637 Copyright  </a:t>
            </a:r>
            <a:r>
              <a:rPr lang="en-US" sz="800" dirty="0" err="1" smtClean="0">
                <a:solidFill>
                  <a:schemeClr val="tx1">
                    <a:lumMod val="65000"/>
                    <a:lumOff val="35000"/>
                  </a:schemeClr>
                </a:solidFill>
              </a:rPr>
              <a:t>fotographic</a:t>
            </a:r>
            <a:r>
              <a:rPr lang="en-US" sz="800" dirty="0" smtClean="0">
                <a:solidFill>
                  <a:schemeClr val="tx1">
                    <a:lumMod val="65000"/>
                    <a:lumOff val="35000"/>
                  </a:schemeClr>
                </a:solidFill>
              </a:rPr>
              <a:t> 1980, 2015 Used under license from Shutterstock.com“, “214296676 Copyright  </a:t>
            </a:r>
            <a:r>
              <a:rPr lang="en-US" sz="800" dirty="0" err="1" smtClean="0">
                <a:solidFill>
                  <a:schemeClr val="tx1">
                    <a:lumMod val="65000"/>
                    <a:lumOff val="35000"/>
                  </a:schemeClr>
                </a:solidFill>
              </a:rPr>
              <a:t>master_art</a:t>
            </a:r>
            <a:r>
              <a:rPr lang="en-US" sz="800" dirty="0" smtClean="0">
                <a:solidFill>
                  <a:schemeClr val="tx1">
                    <a:lumMod val="65000"/>
                    <a:lumOff val="35000"/>
                  </a:schemeClr>
                </a:solidFill>
              </a:rPr>
              <a:t>, 2015 Used under license from Shutterstock.com“,</a:t>
            </a:r>
          </a:p>
          <a:p>
            <a:r>
              <a:rPr lang="en-US" sz="800" dirty="0" smtClean="0">
                <a:solidFill>
                  <a:schemeClr val="tx1">
                    <a:lumMod val="65000"/>
                    <a:lumOff val="35000"/>
                  </a:schemeClr>
                </a:solidFill>
              </a:rPr>
              <a:t> "172084607 Copyright  scyther5, 2015 Used under license from Shutterstock.com“, “127762841 Copyright  </a:t>
            </a:r>
            <a:r>
              <a:rPr lang="en-US" sz="800" dirty="0" err="1" smtClean="0">
                <a:solidFill>
                  <a:schemeClr val="tx1">
                    <a:lumMod val="65000"/>
                    <a:lumOff val="35000"/>
                  </a:schemeClr>
                </a:solidFill>
              </a:rPr>
              <a:t>JMiks</a:t>
            </a:r>
            <a:r>
              <a:rPr lang="en-US" sz="800" dirty="0" smtClean="0">
                <a:solidFill>
                  <a:schemeClr val="tx1">
                    <a:lumMod val="65000"/>
                    <a:lumOff val="35000"/>
                  </a:schemeClr>
                </a:solidFill>
              </a:rPr>
              <a:t>, 2015 Used under license from Shutterstock.com“, “236197600 Copyright  Solis Images, 2015 Used under license from Shutterstock.com“, " 230086318 Copyright  Solis Images, 2015 Used under license from Shutterstock.com“, " 230086330 Copyright  Solis Images, 2015 Used under license from Shutterstock.com“, “231646483 Copyright  Solis Images, 2015 Used under license from Shutterstock.com“, “219799306 Copyright  wk1003mike, 2015 Used under license from Shutterstock.com“, “153213146 Copyright  </a:t>
            </a:r>
            <a:r>
              <a:rPr lang="en-US" sz="800" dirty="0" err="1" smtClean="0">
                <a:solidFill>
                  <a:schemeClr val="tx1">
                    <a:lumMod val="65000"/>
                    <a:lumOff val="35000"/>
                  </a:schemeClr>
                </a:solidFill>
              </a:rPr>
              <a:t>garriphoto</a:t>
            </a:r>
            <a:r>
              <a:rPr lang="en-US" sz="800" dirty="0" smtClean="0">
                <a:solidFill>
                  <a:schemeClr val="tx1">
                    <a:lumMod val="65000"/>
                    <a:lumOff val="35000"/>
                  </a:schemeClr>
                </a:solidFill>
              </a:rPr>
              <a:t>, 2015 Used under license from Shutterstock.com“</a:t>
            </a: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800" dirty="0" smtClean="0">
              <a:solidFill>
                <a:schemeClr val="tx1">
                  <a:lumMod val="65000"/>
                  <a:lumOff val="35000"/>
                </a:schemeClr>
              </a:solidFill>
            </a:endParaRPr>
          </a:p>
          <a:p>
            <a:endParaRPr lang="en-US" sz="1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66" y="1295400"/>
            <a:ext cx="3941233" cy="914400"/>
          </a:xfrm>
        </p:spPr>
        <p:txBody>
          <a:bodyPr>
            <a:normAutofit/>
          </a:bodyPr>
          <a:lstStyle/>
          <a:p>
            <a:r>
              <a:rPr lang="en-US" dirty="0" smtClean="0"/>
              <a:t>Meet Samantha</a:t>
            </a:r>
            <a:endParaRPr lang="en-US" dirty="0"/>
          </a:p>
        </p:txBody>
      </p:sp>
      <p:sp>
        <p:nvSpPr>
          <p:cNvPr id="3" name="Content Placeholder 2"/>
          <p:cNvSpPr>
            <a:spLocks noGrp="1"/>
          </p:cNvSpPr>
          <p:nvPr>
            <p:ph idx="1"/>
          </p:nvPr>
        </p:nvSpPr>
        <p:spPr>
          <a:xfrm>
            <a:off x="4953000" y="2209800"/>
            <a:ext cx="3733800" cy="4114800"/>
          </a:xfrm>
        </p:spPr>
        <p:txBody>
          <a:bodyPr>
            <a:normAutofit/>
          </a:bodyPr>
          <a:lstStyle/>
          <a:p>
            <a:r>
              <a:rPr lang="en-US" sz="2400" dirty="0" smtClean="0"/>
              <a:t>Architect for an engineering firm</a:t>
            </a:r>
          </a:p>
          <a:p>
            <a:r>
              <a:rPr lang="en-US" sz="2400" dirty="0" smtClean="0"/>
              <a:t>Married</a:t>
            </a:r>
            <a:endParaRPr lang="en-US" sz="1600" dirty="0" smtClean="0"/>
          </a:p>
          <a:p>
            <a:r>
              <a:rPr lang="en-US" sz="2400" dirty="0" smtClean="0"/>
              <a:t>College educated</a:t>
            </a:r>
          </a:p>
          <a:p>
            <a:r>
              <a:rPr lang="en-US" sz="2400" dirty="0" smtClean="0"/>
              <a:t>Computer savvy</a:t>
            </a:r>
            <a:endParaRPr lang="en-US" sz="1600" dirty="0" smtClean="0"/>
          </a:p>
          <a:p>
            <a:endParaRPr lang="en-US" sz="2400" dirty="0"/>
          </a:p>
        </p:txBody>
      </p:sp>
      <p:pic>
        <p:nvPicPr>
          <p:cNvPr id="8" name="Picture 7" descr="shutterstock_236197600.jpg"/>
          <p:cNvPicPr>
            <a:picLocks noChangeAspect="1"/>
          </p:cNvPicPr>
          <p:nvPr/>
        </p:nvPicPr>
        <p:blipFill>
          <a:blip r:embed="rId3" cstate="print"/>
          <a:srcRect b="14433"/>
          <a:stretch>
            <a:fillRect/>
          </a:stretch>
        </p:blipFill>
        <p:spPr>
          <a:xfrm>
            <a:off x="86474" y="1353461"/>
            <a:ext cx="4256175" cy="2456539"/>
          </a:xfrm>
          <a:prstGeom prst="rect">
            <a:avLst/>
          </a:prstGeom>
        </p:spPr>
      </p:pic>
      <p:pic>
        <p:nvPicPr>
          <p:cNvPr id="9" name="Picture 8" descr="shutterstock_230086318.jpg"/>
          <p:cNvPicPr>
            <a:picLocks/>
          </p:cNvPicPr>
          <p:nvPr/>
        </p:nvPicPr>
        <p:blipFill>
          <a:blip r:embed="rId4" cstate="print"/>
          <a:srcRect t="6977" b="20930"/>
          <a:stretch>
            <a:fillRect/>
          </a:stretch>
        </p:blipFill>
        <p:spPr>
          <a:xfrm>
            <a:off x="90755" y="3875926"/>
            <a:ext cx="4261104" cy="237247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1295400"/>
            <a:ext cx="4572000" cy="1600200"/>
          </a:xfrm>
        </p:spPr>
        <p:txBody>
          <a:bodyPr>
            <a:normAutofit/>
          </a:bodyPr>
          <a:lstStyle/>
          <a:p>
            <a:r>
              <a:rPr lang="en-US" sz="3600" dirty="0" smtClean="0"/>
              <a:t>Samantha Receives</a:t>
            </a:r>
            <a:br>
              <a:rPr lang="en-US" sz="3600" dirty="0" smtClean="0"/>
            </a:br>
            <a:r>
              <a:rPr lang="en-US" sz="3600" dirty="0" smtClean="0"/>
              <a:t>an email from a friend</a:t>
            </a:r>
            <a:endParaRPr lang="en-US" sz="3600" dirty="0"/>
          </a:p>
        </p:txBody>
      </p:sp>
      <p:sp>
        <p:nvSpPr>
          <p:cNvPr id="3" name="Content Placeholder 2"/>
          <p:cNvSpPr>
            <a:spLocks noGrp="1"/>
          </p:cNvSpPr>
          <p:nvPr>
            <p:ph idx="1"/>
          </p:nvPr>
        </p:nvSpPr>
        <p:spPr>
          <a:xfrm>
            <a:off x="4953000" y="2819400"/>
            <a:ext cx="3733800" cy="4114800"/>
          </a:xfrm>
        </p:spPr>
        <p:txBody>
          <a:bodyPr>
            <a:normAutofit/>
          </a:bodyPr>
          <a:lstStyle/>
          <a:p>
            <a:r>
              <a:rPr lang="en-US" sz="2400" dirty="0" smtClean="0"/>
              <a:t>Email doesn’t contain a message, only a link</a:t>
            </a:r>
          </a:p>
          <a:p>
            <a:r>
              <a:rPr lang="en-US" sz="2400" dirty="0" smtClean="0"/>
              <a:t>She thought maybe her friend was trying share something</a:t>
            </a:r>
            <a:endParaRPr lang="en-US" sz="1600" dirty="0" smtClean="0"/>
          </a:p>
          <a:p>
            <a:r>
              <a:rPr lang="en-US" sz="2400" dirty="0" smtClean="0"/>
              <a:t>She clicks the link but it doesn’t work</a:t>
            </a:r>
          </a:p>
          <a:p>
            <a:endParaRPr lang="en-US" sz="2400" dirty="0"/>
          </a:p>
        </p:txBody>
      </p:sp>
      <p:pic>
        <p:nvPicPr>
          <p:cNvPr id="6" name="Picture 5" descr="shutterstock_230086330.jpg"/>
          <p:cNvPicPr>
            <a:picLocks noChangeAspect="1"/>
          </p:cNvPicPr>
          <p:nvPr/>
        </p:nvPicPr>
        <p:blipFill>
          <a:blip r:embed="rId3" cstate="print"/>
          <a:srcRect l="17708" r="25000"/>
          <a:stretch>
            <a:fillRect/>
          </a:stretch>
        </p:blipFill>
        <p:spPr>
          <a:xfrm>
            <a:off x="108332" y="1360583"/>
            <a:ext cx="4191000" cy="4876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86000"/>
            <a:ext cx="9144000" cy="3429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295400"/>
            <a:ext cx="8229600" cy="914400"/>
          </a:xfrm>
        </p:spPr>
        <p:txBody>
          <a:bodyPr/>
          <a:lstStyle/>
          <a:p>
            <a:r>
              <a:rPr lang="en-US" dirty="0" smtClean="0"/>
              <a:t>Message from the FBI</a:t>
            </a:r>
            <a:endParaRPr lang="en-US" dirty="0"/>
          </a:p>
        </p:txBody>
      </p:sp>
      <p:pic>
        <p:nvPicPr>
          <p:cNvPr id="32772" name="Picture 4" descr="http://www.smartpartspc.com/images/filemanager/uploads/449827d0e41a88105f6cf2cbaf12db7f.jpg"/>
          <p:cNvPicPr>
            <a:picLocks noChangeAspect="1" noChangeArrowheads="1"/>
          </p:cNvPicPr>
          <p:nvPr/>
        </p:nvPicPr>
        <p:blipFill>
          <a:blip r:embed="rId3" cstate="print"/>
          <a:srcRect l="447" t="2254" r="1659" b="845"/>
          <a:stretch>
            <a:fillRect/>
          </a:stretch>
        </p:blipFill>
        <p:spPr bwMode="auto">
          <a:xfrm>
            <a:off x="0" y="2362200"/>
            <a:ext cx="4495800" cy="3276600"/>
          </a:xfrm>
          <a:prstGeom prst="rect">
            <a:avLst/>
          </a:prstGeom>
          <a:noFill/>
        </p:spPr>
      </p:pic>
      <p:sp>
        <p:nvSpPr>
          <p:cNvPr id="7" name="Rectangle 6"/>
          <p:cNvSpPr/>
          <p:nvPr/>
        </p:nvSpPr>
        <p:spPr>
          <a:xfrm>
            <a:off x="4572000" y="2362200"/>
            <a:ext cx="4572000" cy="327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a:spLocks noGrp="1"/>
          </p:cNvSpPr>
          <p:nvPr>
            <p:ph idx="1"/>
          </p:nvPr>
        </p:nvSpPr>
        <p:spPr>
          <a:xfrm>
            <a:off x="4572000" y="2362200"/>
            <a:ext cx="4343400" cy="4114800"/>
          </a:xfrm>
        </p:spPr>
        <p:txBody>
          <a:bodyPr>
            <a:normAutofit/>
          </a:bodyPr>
          <a:lstStyle/>
          <a:p>
            <a:r>
              <a:rPr lang="en-US" sz="2400" dirty="0" smtClean="0"/>
              <a:t>Samantha logs back onto her work computer</a:t>
            </a:r>
          </a:p>
          <a:p>
            <a:r>
              <a:rPr lang="en-US" sz="2400" dirty="0" smtClean="0"/>
              <a:t>A message from the FBI stating her machine has been locked due to violations of U.S. law</a:t>
            </a:r>
          </a:p>
          <a:p>
            <a:r>
              <a:rPr lang="en-US" sz="2400" dirty="0" smtClean="0"/>
              <a:t>In a panic, Samantha picks up a Green Dot card and loads it with $200 to pay the fine</a:t>
            </a:r>
          </a:p>
          <a:p>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228600" y="1295400"/>
            <a:ext cx="8686800" cy="914400"/>
          </a:xfrm>
        </p:spPr>
        <p:txBody>
          <a:bodyPr>
            <a:normAutofit/>
          </a:bodyPr>
          <a:lstStyle/>
          <a:p>
            <a:r>
              <a:rPr lang="en-US" dirty="0" smtClean="0"/>
              <a:t>Samantha pays the fine</a:t>
            </a:r>
            <a:endParaRPr lang="en-US" dirty="0"/>
          </a:p>
        </p:txBody>
      </p:sp>
      <p:sp>
        <p:nvSpPr>
          <p:cNvPr id="9" name="Rectangle 8"/>
          <p:cNvSpPr/>
          <p:nvPr/>
        </p:nvSpPr>
        <p:spPr>
          <a:xfrm>
            <a:off x="0" y="2362200"/>
            <a:ext cx="49530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76200" y="2590800"/>
            <a:ext cx="5029200" cy="2590800"/>
          </a:xfrm>
        </p:spPr>
        <p:txBody>
          <a:bodyPr>
            <a:normAutofit/>
          </a:bodyPr>
          <a:lstStyle/>
          <a:p>
            <a:r>
              <a:rPr lang="en-US" sz="2400" dirty="0" smtClean="0">
                <a:solidFill>
                  <a:schemeClr val="bg1"/>
                </a:solidFill>
              </a:rPr>
              <a:t>Following the directions on the screen, Samantha enters the card information</a:t>
            </a:r>
          </a:p>
          <a:p>
            <a:r>
              <a:rPr lang="en-US" sz="2400" dirty="0" smtClean="0">
                <a:solidFill>
                  <a:schemeClr val="bg1"/>
                </a:solidFill>
              </a:rPr>
              <a:t>After entering her card information the message disappears and she is able to use her computer</a:t>
            </a:r>
          </a:p>
          <a:p>
            <a:endParaRPr lang="en-US" sz="2400" dirty="0">
              <a:solidFill>
                <a:schemeClr val="bg1"/>
              </a:solidFill>
            </a:endParaRPr>
          </a:p>
        </p:txBody>
      </p:sp>
      <p:pic>
        <p:nvPicPr>
          <p:cNvPr id="7" name="Picture 6" descr="shutterstock_230086330.jpg"/>
          <p:cNvPicPr>
            <a:picLocks noChangeAspect="1"/>
          </p:cNvPicPr>
          <p:nvPr/>
        </p:nvPicPr>
        <p:blipFill>
          <a:blip r:embed="rId3" cstate="print"/>
          <a:stretch>
            <a:fillRect/>
          </a:stretch>
        </p:blipFill>
        <p:spPr>
          <a:xfrm>
            <a:off x="5029200" y="2362200"/>
            <a:ext cx="4114800" cy="2819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581400" y="1447800"/>
            <a:ext cx="5410200" cy="914400"/>
          </a:xfrm>
        </p:spPr>
        <p:txBody>
          <a:bodyPr>
            <a:normAutofit fontScale="90000"/>
          </a:bodyPr>
          <a:lstStyle/>
          <a:p>
            <a:r>
              <a:rPr lang="en-US" dirty="0" smtClean="0"/>
              <a:t>Samantha calls </a:t>
            </a:r>
            <a:br>
              <a:rPr lang="en-US" dirty="0" smtClean="0"/>
            </a:br>
            <a:r>
              <a:rPr lang="en-US" dirty="0" smtClean="0"/>
              <a:t>her husband</a:t>
            </a:r>
            <a:endParaRPr lang="en-US" dirty="0"/>
          </a:p>
        </p:txBody>
      </p:sp>
      <p:sp>
        <p:nvSpPr>
          <p:cNvPr id="13" name="Content Placeholder 2"/>
          <p:cNvSpPr>
            <a:spLocks noGrp="1"/>
          </p:cNvSpPr>
          <p:nvPr>
            <p:ph idx="1"/>
          </p:nvPr>
        </p:nvSpPr>
        <p:spPr>
          <a:xfrm>
            <a:off x="3657600" y="2743200"/>
            <a:ext cx="5334000" cy="3581400"/>
          </a:xfrm>
        </p:spPr>
        <p:txBody>
          <a:bodyPr>
            <a:normAutofit/>
          </a:bodyPr>
          <a:lstStyle/>
          <a:p>
            <a:r>
              <a:rPr lang="en-US" sz="2400" dirty="0" smtClean="0"/>
              <a:t>Samantha’s husband has only used the computer to check email</a:t>
            </a:r>
          </a:p>
          <a:p>
            <a:r>
              <a:rPr lang="en-US" sz="2400" dirty="0" smtClean="0"/>
              <a:t>He tells her she shouldn’t have paid the money </a:t>
            </a:r>
            <a:r>
              <a:rPr lang="en-US" sz="2400" smtClean="0"/>
              <a:t>and to </a:t>
            </a:r>
            <a:r>
              <a:rPr lang="en-US" sz="2400" dirty="0" smtClean="0"/>
              <a:t>call the FBI</a:t>
            </a:r>
          </a:p>
          <a:p>
            <a:r>
              <a:rPr lang="en-US" sz="2400" dirty="0" smtClean="0"/>
              <a:t>Samantha contacts the FBI only to find out that she was scammed out of $200</a:t>
            </a:r>
          </a:p>
          <a:p>
            <a:pPr>
              <a:buNone/>
            </a:pPr>
            <a:endParaRPr lang="en-US" sz="2400" dirty="0"/>
          </a:p>
        </p:txBody>
      </p:sp>
      <p:pic>
        <p:nvPicPr>
          <p:cNvPr id="7" name="Picture 6" descr="shutterstock_231646483.jpg"/>
          <p:cNvPicPr>
            <a:picLocks noChangeAspect="1"/>
          </p:cNvPicPr>
          <p:nvPr/>
        </p:nvPicPr>
        <p:blipFill>
          <a:blip r:embed="rId3" cstate="print"/>
          <a:stretch>
            <a:fillRect/>
          </a:stretch>
        </p:blipFill>
        <p:spPr>
          <a:xfrm>
            <a:off x="76200" y="1361326"/>
            <a:ext cx="3413874" cy="488707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smtClean="0"/>
              <a:t>What is computer crime?</a:t>
            </a:r>
            <a:endParaRPr lang="en-US" dirty="0"/>
          </a:p>
        </p:txBody>
      </p:sp>
      <p:sp>
        <p:nvSpPr>
          <p:cNvPr id="11" name="Content Placeholder 2"/>
          <p:cNvSpPr>
            <a:spLocks noGrp="1"/>
          </p:cNvSpPr>
          <p:nvPr>
            <p:ph idx="1"/>
          </p:nvPr>
        </p:nvSpPr>
        <p:spPr>
          <a:xfrm>
            <a:off x="533400" y="2209800"/>
            <a:ext cx="5943600" cy="4114800"/>
          </a:xfrm>
        </p:spPr>
        <p:txBody>
          <a:bodyPr>
            <a:normAutofit/>
          </a:bodyPr>
          <a:lstStyle/>
          <a:p>
            <a:r>
              <a:rPr lang="en-US" sz="2400" b="1" dirty="0">
                <a:solidFill>
                  <a:schemeClr val="accent3">
                    <a:lumMod val="50000"/>
                  </a:schemeClr>
                </a:solidFill>
              </a:rPr>
              <a:t>IC3</a:t>
            </a:r>
            <a:r>
              <a:rPr lang="en-US" sz="2400" dirty="0">
                <a:solidFill>
                  <a:schemeClr val="accent3">
                    <a:lumMod val="50000"/>
                  </a:schemeClr>
                </a:solidFill>
              </a:rPr>
              <a:t> </a:t>
            </a:r>
            <a:r>
              <a:rPr lang="en-US" sz="2400" dirty="0"/>
              <a:t>– </a:t>
            </a:r>
            <a:r>
              <a:rPr lang="en-US" sz="2400" dirty="0" smtClean="0"/>
              <a:t>Computer Crimes are (1) crimes that target computer networks or devices directly or (2) crimes facilitated by computer networks or devices. </a:t>
            </a:r>
            <a:endParaRPr lang="en-US" sz="2400" dirty="0"/>
          </a:p>
          <a:p>
            <a:r>
              <a:rPr lang="en-US" sz="2400" b="1" dirty="0">
                <a:solidFill>
                  <a:schemeClr val="accent3">
                    <a:lumMod val="50000"/>
                  </a:schemeClr>
                </a:solidFill>
              </a:rPr>
              <a:t>FTC</a:t>
            </a:r>
            <a:r>
              <a:rPr lang="en-US" sz="2400" b="1" dirty="0"/>
              <a:t> </a:t>
            </a:r>
            <a:r>
              <a:rPr lang="en-US" sz="2400" dirty="0"/>
              <a:t>– </a:t>
            </a:r>
            <a:r>
              <a:rPr lang="en-US" sz="2400" dirty="0" smtClean="0"/>
              <a:t>Computer Equipment and Software – Problems with computer software, hardware, and computer equipment purchases; unwanted or unauthorized software installations and downloads; etc.</a:t>
            </a:r>
            <a:endParaRPr lang="en-US" sz="2400" dirty="0"/>
          </a:p>
          <a:p>
            <a:endParaRPr lang="en-US" sz="2400" dirty="0"/>
          </a:p>
        </p:txBody>
      </p:sp>
      <p:pic>
        <p:nvPicPr>
          <p:cNvPr id="31746" name="Picture 2" descr="IC3 Logo (Large)">
            <a:hlinkClick r:id="rId3"/>
          </p:cNvPr>
          <p:cNvPicPr>
            <a:picLocks noChangeAspect="1" noChangeArrowheads="1"/>
          </p:cNvPicPr>
          <p:nvPr/>
        </p:nvPicPr>
        <p:blipFill>
          <a:blip r:embed="rId4" cstate="print"/>
          <a:srcRect/>
          <a:stretch>
            <a:fillRect/>
          </a:stretch>
        </p:blipFill>
        <p:spPr bwMode="auto">
          <a:xfrm>
            <a:off x="6629400" y="2209800"/>
            <a:ext cx="2152650" cy="1543051"/>
          </a:xfrm>
          <a:prstGeom prst="rect">
            <a:avLst/>
          </a:prstGeom>
          <a:noFill/>
        </p:spPr>
      </p:pic>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5"/>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6"/>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6934200" y="3657600"/>
            <a:ext cx="1524000" cy="646331"/>
          </a:xfrm>
          <a:prstGeom prst="rect">
            <a:avLst/>
          </a:prstGeom>
          <a:noFill/>
        </p:spPr>
        <p:txBody>
          <a:bodyPr wrap="square" rtlCol="0">
            <a:spAutoFit/>
          </a:bodyPr>
          <a:lstStyle/>
          <a:p>
            <a:r>
              <a:rPr lang="en-US" i="1" dirty="0" smtClean="0">
                <a:solidFill>
                  <a:schemeClr val="accent3">
                    <a:lumMod val="75000"/>
                  </a:schemeClr>
                </a:solidFill>
                <a:hlinkClick r:id="rId7"/>
              </a:rPr>
              <a:t>www.ic3.gov</a:t>
            </a:r>
            <a:endParaRPr lang="en-US" i="1" dirty="0" smtClean="0">
              <a:solidFill>
                <a:schemeClr val="accent3">
                  <a:lumMod val="75000"/>
                </a:schemeClr>
              </a:solidFill>
            </a:endParaRPr>
          </a:p>
          <a:p>
            <a:endParaRPr lang="en-US" i="1" dirty="0">
              <a:solidFill>
                <a:schemeClr val="accent3">
                  <a:lumMod val="75000"/>
                </a:schemeClr>
              </a:solidFill>
            </a:endParaRPr>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1756" name="Picture 12" descr="http://b-i.forbesimg.com/larrymagid/files/2013/04/Screen-Shot-2013-04-25-at-11.47.16-AM.png"/>
          <p:cNvPicPr>
            <a:picLocks noChangeAspect="1" noChangeArrowheads="1"/>
          </p:cNvPicPr>
          <p:nvPr/>
        </p:nvPicPr>
        <p:blipFill>
          <a:blip r:embed="rId8" cstate="print"/>
          <a:srcRect/>
          <a:stretch>
            <a:fillRect/>
          </a:stretch>
        </p:blipFill>
        <p:spPr bwMode="auto">
          <a:xfrm>
            <a:off x="6858000" y="4419600"/>
            <a:ext cx="1642281" cy="1447800"/>
          </a:xfrm>
          <a:prstGeom prst="rect">
            <a:avLst/>
          </a:prstGeom>
          <a:noFill/>
        </p:spPr>
      </p:pic>
      <p:sp>
        <p:nvSpPr>
          <p:cNvPr id="13" name="TextBox 12"/>
          <p:cNvSpPr txBox="1"/>
          <p:nvPr/>
        </p:nvSpPr>
        <p:spPr>
          <a:xfrm>
            <a:off x="6858000" y="5867400"/>
            <a:ext cx="1676400" cy="646331"/>
          </a:xfrm>
          <a:prstGeom prst="rect">
            <a:avLst/>
          </a:prstGeom>
          <a:noFill/>
        </p:spPr>
        <p:txBody>
          <a:bodyPr wrap="square" rtlCol="0">
            <a:spAutoFit/>
          </a:bodyPr>
          <a:lstStyle/>
          <a:p>
            <a:pPr algn="ctr"/>
            <a:r>
              <a:rPr lang="en-US" i="1" dirty="0" smtClean="0">
                <a:solidFill>
                  <a:schemeClr val="accent3">
                    <a:lumMod val="75000"/>
                  </a:schemeClr>
                </a:solidFill>
                <a:hlinkClick r:id="rId9"/>
              </a:rPr>
              <a:t>www.ftc.gov</a:t>
            </a:r>
            <a:endParaRPr lang="en-US" i="1" dirty="0" smtClean="0">
              <a:solidFill>
                <a:schemeClr val="accent3">
                  <a:lumMod val="75000"/>
                </a:schemeClr>
              </a:solidFill>
            </a:endParaRPr>
          </a:p>
          <a:p>
            <a:pPr algn="ctr"/>
            <a:endParaRPr lang="en-US" i="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581400" y="1295400"/>
            <a:ext cx="5410200" cy="914400"/>
          </a:xfrm>
        </p:spPr>
        <p:txBody>
          <a:bodyPr>
            <a:normAutofit/>
          </a:bodyPr>
          <a:lstStyle/>
          <a:p>
            <a:r>
              <a:rPr lang="en-US" dirty="0" smtClean="0"/>
              <a:t>Cyber threats</a:t>
            </a:r>
            <a:endParaRPr lang="en-US" dirty="0"/>
          </a:p>
        </p:txBody>
      </p:sp>
      <p:sp>
        <p:nvSpPr>
          <p:cNvPr id="11" name="Content Placeholder 2"/>
          <p:cNvSpPr>
            <a:spLocks noGrp="1"/>
          </p:cNvSpPr>
          <p:nvPr>
            <p:ph idx="1"/>
          </p:nvPr>
        </p:nvSpPr>
        <p:spPr>
          <a:xfrm>
            <a:off x="3657600" y="2209800"/>
            <a:ext cx="4876800" cy="4114800"/>
          </a:xfrm>
        </p:spPr>
        <p:txBody>
          <a:bodyPr>
            <a:normAutofit/>
          </a:bodyPr>
          <a:lstStyle/>
          <a:p>
            <a:pPr marL="0" indent="0">
              <a:buNone/>
            </a:pPr>
            <a:r>
              <a:rPr lang="en-US" sz="2400" b="1" dirty="0" smtClean="0">
                <a:solidFill>
                  <a:schemeClr val="accent3">
                    <a:lumMod val="50000"/>
                  </a:schemeClr>
                </a:solidFill>
              </a:rPr>
              <a:t>Hacking</a:t>
            </a:r>
            <a:br>
              <a:rPr lang="en-US" sz="2400" b="1" dirty="0" smtClean="0">
                <a:solidFill>
                  <a:schemeClr val="accent3">
                    <a:lumMod val="50000"/>
                  </a:schemeClr>
                </a:solidFill>
              </a:rPr>
            </a:br>
            <a:r>
              <a:rPr lang="en-US" sz="1800" dirty="0" smtClean="0"/>
              <a:t>The unauthorized intrusion into the computer system of another, often with malicious intent.</a:t>
            </a:r>
          </a:p>
          <a:p>
            <a:pPr marL="0" indent="0">
              <a:buNone/>
            </a:pPr>
            <a:r>
              <a:rPr lang="en-US" sz="2400" b="1" dirty="0" smtClean="0">
                <a:solidFill>
                  <a:schemeClr val="accent3">
                    <a:lumMod val="50000"/>
                  </a:schemeClr>
                </a:solidFill>
              </a:rPr>
              <a:t>Intrusion (Computer or Network)</a:t>
            </a:r>
            <a:br>
              <a:rPr lang="en-US" sz="2400" b="1" dirty="0" smtClean="0">
                <a:solidFill>
                  <a:schemeClr val="accent3">
                    <a:lumMod val="50000"/>
                  </a:schemeClr>
                </a:solidFill>
              </a:rPr>
            </a:br>
            <a:r>
              <a:rPr lang="en-US" sz="1800" dirty="0" smtClean="0"/>
              <a:t>The unauthorized access of computer system or network usually with the intent to carry out malicious activity or obtain access to private information.</a:t>
            </a:r>
          </a:p>
          <a:p>
            <a:pPr marL="0" indent="0">
              <a:buNone/>
            </a:pPr>
            <a:r>
              <a:rPr lang="en-US" sz="2400" b="1" dirty="0" smtClean="0">
                <a:solidFill>
                  <a:schemeClr val="accent3">
                    <a:lumMod val="50000"/>
                  </a:schemeClr>
                </a:solidFill>
              </a:rPr>
              <a:t>Malware</a:t>
            </a:r>
            <a:br>
              <a:rPr lang="en-US" sz="2400" b="1" dirty="0" smtClean="0">
                <a:solidFill>
                  <a:schemeClr val="accent3">
                    <a:lumMod val="50000"/>
                  </a:schemeClr>
                </a:solidFill>
              </a:rPr>
            </a:br>
            <a:r>
              <a:rPr lang="en-US" sz="1800" dirty="0" smtClean="0"/>
              <a:t>Software used to disrupt computer operation, gather sensitive information, or gain access to private computer systems.</a:t>
            </a:r>
          </a:p>
          <a:p>
            <a:pPr marL="0" indent="0">
              <a:buNone/>
            </a:pPr>
            <a:endParaRPr lang="en-US" sz="1800" dirty="0"/>
          </a:p>
          <a:p>
            <a:pPr marL="0" indent="0">
              <a:buNone/>
            </a:pPr>
            <a:endParaRPr lang="en-US" sz="1800" dirty="0" smtClean="0"/>
          </a:p>
        </p:txBody>
      </p:sp>
      <p:pic>
        <p:nvPicPr>
          <p:cNvPr id="4" name="Picture 3" descr="shutterstock_172084607.jpg"/>
          <p:cNvPicPr>
            <a:picLocks noChangeAspect="1"/>
          </p:cNvPicPr>
          <p:nvPr/>
        </p:nvPicPr>
        <p:blipFill>
          <a:blip r:embed="rId3" cstate="print"/>
          <a:srcRect l="51087"/>
          <a:stretch>
            <a:fillRect/>
          </a:stretch>
        </p:blipFill>
        <p:spPr>
          <a:xfrm>
            <a:off x="82064" y="1361552"/>
            <a:ext cx="3433184" cy="4876800"/>
          </a:xfrm>
          <a:prstGeom prst="rect">
            <a:avLst/>
          </a:prstGeom>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err="1" smtClean="0"/>
              <a:t>Ransomware</a:t>
            </a:r>
            <a:endParaRPr lang="en-US" dirty="0"/>
          </a:p>
        </p:txBody>
      </p:sp>
      <p:sp>
        <p:nvSpPr>
          <p:cNvPr id="11" name="Content Placeholder 2"/>
          <p:cNvSpPr>
            <a:spLocks noGrp="1"/>
          </p:cNvSpPr>
          <p:nvPr>
            <p:ph idx="1"/>
          </p:nvPr>
        </p:nvSpPr>
        <p:spPr>
          <a:xfrm>
            <a:off x="419100" y="2209800"/>
            <a:ext cx="8496300" cy="4114800"/>
          </a:xfrm>
        </p:spPr>
        <p:txBody>
          <a:bodyPr>
            <a:normAutofit/>
          </a:bodyPr>
          <a:lstStyle/>
          <a:p>
            <a:pPr marL="0" indent="0">
              <a:buNone/>
            </a:pPr>
            <a:r>
              <a:rPr lang="en-US" sz="1800" dirty="0" smtClean="0"/>
              <a:t>A type of malware that encrypts the files on a computer’s hard drive and denies access to the user. A message on the screen offers to provide a decryption key when a ransom has been paid.</a:t>
            </a:r>
          </a:p>
          <a:p>
            <a:pPr marL="0" indent="0">
              <a:buNone/>
            </a:pPr>
            <a:endParaRPr lang="en-US" sz="1800" dirty="0" smtClean="0"/>
          </a:p>
          <a:p>
            <a:pPr marL="0" indent="0">
              <a:buNone/>
            </a:pPr>
            <a:r>
              <a:rPr lang="en-US" sz="1800" b="1" dirty="0" smtClean="0"/>
              <a:t>Tips to avoid victimization:</a:t>
            </a:r>
          </a:p>
          <a:p>
            <a:pPr lvl="0"/>
            <a:r>
              <a:rPr lang="en-US" sz="1800" dirty="0" smtClean="0"/>
              <a:t>Back up your hard drive frequently.</a:t>
            </a:r>
          </a:p>
          <a:p>
            <a:pPr lvl="0"/>
            <a:r>
              <a:rPr lang="en-US" sz="1800" dirty="0" smtClean="0"/>
              <a:t>Beware of messages from senders you don’t recognize. </a:t>
            </a:r>
          </a:p>
          <a:p>
            <a:pPr lvl="0"/>
            <a:r>
              <a:rPr lang="en-US" sz="1800" dirty="0" smtClean="0"/>
              <a:t>Never open an attachment from a suspect source.</a:t>
            </a:r>
          </a:p>
          <a:p>
            <a:pPr lvl="0"/>
            <a:r>
              <a:rPr lang="en-US" sz="1800" dirty="0" smtClean="0"/>
              <a:t>Keep your antivirus and malware protection up to date. </a:t>
            </a:r>
          </a:p>
          <a:p>
            <a:pPr lvl="0"/>
            <a:r>
              <a:rPr lang="en-US" sz="1800" dirty="0" smtClean="0"/>
              <a:t>Don’t pay. The scammers are very unlikely to undo the damage to your computer.</a:t>
            </a:r>
          </a:p>
          <a:p>
            <a:r>
              <a:rPr lang="en-US" sz="1800" dirty="0" smtClean="0"/>
              <a:t>Don’t reply. Communicating with criminals is always a bad idea.</a:t>
            </a:r>
            <a:endParaRPr lang="en-US" sz="18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1624</Words>
  <Application>Microsoft Office PowerPoint</Application>
  <PresentationFormat>On-screen Show (4:3)</PresentationFormat>
  <Paragraphs>125</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Computer Crimes</vt:lpstr>
      <vt:lpstr>Meet Samantha</vt:lpstr>
      <vt:lpstr>Samantha Receives an email from a friend</vt:lpstr>
      <vt:lpstr>Message from the FBI</vt:lpstr>
      <vt:lpstr>Samantha pays the fine</vt:lpstr>
      <vt:lpstr>Samantha calls  her husband</vt:lpstr>
      <vt:lpstr>What is computer crime?</vt:lpstr>
      <vt:lpstr>Cyber threats</vt:lpstr>
      <vt:lpstr>Ransomware</vt:lpstr>
      <vt:lpstr>Phishing Scams</vt:lpstr>
      <vt:lpstr>Social Engineering</vt:lpstr>
      <vt:lpstr>Could Samantha have prevented her situation?</vt:lpstr>
      <vt:lpstr>TIPS to avoid victimization</vt:lpstr>
      <vt:lpstr>TIPS to avoid victimization</vt:lpstr>
      <vt:lpstr>What to do if you are a victim</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Crimes</dc:title>
  <dc:creator/>
  <cp:lastModifiedBy/>
  <cp:revision>2291</cp:revision>
  <dcterms:created xsi:type="dcterms:W3CDTF">2015-01-21T15:07:18Z</dcterms:created>
  <dcterms:modified xsi:type="dcterms:W3CDTF">2017-01-13T20:19:31Z</dcterms:modified>
</cp:coreProperties>
</file>